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3" r:id="rId1"/>
  </p:sldMasterIdLst>
  <p:notesMasterIdLst>
    <p:notesMasterId r:id="rId44"/>
  </p:notesMasterIdLst>
  <p:sldIdLst>
    <p:sldId id="256" r:id="rId2"/>
    <p:sldId id="326" r:id="rId3"/>
    <p:sldId id="327" r:id="rId4"/>
    <p:sldId id="308" r:id="rId5"/>
    <p:sldId id="329" r:id="rId6"/>
    <p:sldId id="344" r:id="rId7"/>
    <p:sldId id="366" r:id="rId8"/>
    <p:sldId id="367" r:id="rId9"/>
    <p:sldId id="331" r:id="rId10"/>
    <p:sldId id="332" r:id="rId11"/>
    <p:sldId id="350" r:id="rId12"/>
    <p:sldId id="369" r:id="rId13"/>
    <p:sldId id="368" r:id="rId14"/>
    <p:sldId id="347" r:id="rId15"/>
    <p:sldId id="359" r:id="rId16"/>
    <p:sldId id="348" r:id="rId17"/>
    <p:sldId id="351" r:id="rId18"/>
    <p:sldId id="333" r:id="rId19"/>
    <p:sldId id="335" r:id="rId20"/>
    <p:sldId id="370" r:id="rId21"/>
    <p:sldId id="353" r:id="rId22"/>
    <p:sldId id="373" r:id="rId23"/>
    <p:sldId id="374" r:id="rId24"/>
    <p:sldId id="376" r:id="rId25"/>
    <p:sldId id="375" r:id="rId26"/>
    <p:sldId id="336" r:id="rId27"/>
    <p:sldId id="337" r:id="rId28"/>
    <p:sldId id="372" r:id="rId29"/>
    <p:sldId id="338" r:id="rId30"/>
    <p:sldId id="334" r:id="rId31"/>
    <p:sldId id="339" r:id="rId32"/>
    <p:sldId id="360" r:id="rId33"/>
    <p:sldId id="361" r:id="rId34"/>
    <p:sldId id="340" r:id="rId35"/>
    <p:sldId id="362" r:id="rId36"/>
    <p:sldId id="364" r:id="rId37"/>
    <p:sldId id="363" r:id="rId38"/>
    <p:sldId id="365" r:id="rId39"/>
    <p:sldId id="371" r:id="rId40"/>
    <p:sldId id="355" r:id="rId41"/>
    <p:sldId id="356" r:id="rId42"/>
    <p:sldId id="354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7774C740-2D8F-4A0F-AAB9-0C1870CA40E0}">
          <p14:sldIdLst>
            <p14:sldId id="256"/>
            <p14:sldId id="326"/>
            <p14:sldId id="327"/>
            <p14:sldId id="308"/>
            <p14:sldId id="329"/>
            <p14:sldId id="344"/>
            <p14:sldId id="366"/>
            <p14:sldId id="367"/>
            <p14:sldId id="331"/>
            <p14:sldId id="332"/>
            <p14:sldId id="350"/>
            <p14:sldId id="369"/>
            <p14:sldId id="368"/>
            <p14:sldId id="347"/>
            <p14:sldId id="359"/>
            <p14:sldId id="348"/>
            <p14:sldId id="351"/>
            <p14:sldId id="333"/>
            <p14:sldId id="335"/>
            <p14:sldId id="370"/>
            <p14:sldId id="353"/>
            <p14:sldId id="373"/>
            <p14:sldId id="374"/>
            <p14:sldId id="376"/>
            <p14:sldId id="375"/>
            <p14:sldId id="336"/>
            <p14:sldId id="337"/>
            <p14:sldId id="372"/>
            <p14:sldId id="338"/>
            <p14:sldId id="334"/>
            <p14:sldId id="339"/>
            <p14:sldId id="360"/>
            <p14:sldId id="361"/>
            <p14:sldId id="340"/>
            <p14:sldId id="362"/>
            <p14:sldId id="364"/>
            <p14:sldId id="363"/>
          </p14:sldIdLst>
        </p14:section>
        <p14:section name="Draft" id="{DAB1CDC3-FBCC-40CD-981E-5FB39F2E55D6}">
          <p14:sldIdLst>
            <p14:sldId id="365"/>
            <p14:sldId id="371"/>
            <p14:sldId id="355"/>
            <p14:sldId id="356"/>
            <p14:sldId id="35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nn ZHONG" initials="YZ" lastIdx="1" clrIdx="0">
    <p:extLst>
      <p:ext uri="{19B8F6BF-5375-455C-9EA6-DF929625EA0E}">
        <p15:presenceInfo xmlns:p15="http://schemas.microsoft.com/office/powerpoint/2012/main" userId="3e657d436fa2be6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5AD4"/>
    <a:srgbClr val="0EE800"/>
    <a:srgbClr val="F81010"/>
    <a:srgbClr val="D9241B"/>
    <a:srgbClr val="E45050"/>
    <a:srgbClr val="E19933"/>
    <a:srgbClr val="FFDC53"/>
    <a:srgbClr val="3775A9"/>
    <a:srgbClr val="74C9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2" autoAdjust="0"/>
    <p:restoredTop sz="87624" autoAdjust="0"/>
  </p:normalViewPr>
  <p:slideViewPr>
    <p:cSldViewPr snapToGrid="0">
      <p:cViewPr varScale="1">
        <p:scale>
          <a:sx n="55" d="100"/>
          <a:sy n="55" d="100"/>
        </p:scale>
        <p:origin x="28" y="748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7.wmf"/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33DE75-1E00-4634-A238-B7CB604CA823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073C76-58C3-4AFF-9E61-CC76D8A073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9520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405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3670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478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0073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75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312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0461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44807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5793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62158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8787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85222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3754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8005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72337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2890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51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6505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1429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8472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3697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235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1927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27550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32920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42160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63083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5709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1861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03687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1968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405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1443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4288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13238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3947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59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221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0220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8799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96341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073C76-58C3-4AFF-9E61-CC76D8A073FF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957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A21AA6-1222-4EA0-B862-EF63E471C91C}" type="datetime1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35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20287-F8D6-4291-927C-C6471B57692B}" type="datetime1">
              <a:rPr lang="en-GB" smtClean="0"/>
              <a:t>02/02/2022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26335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52E7-5E47-48B3-86CA-A38DA3916C34}" type="datetime1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4453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C750A-123D-4E50-A44E-D8C6F7770E13}" type="datetime1">
              <a:rPr lang="en-GB" smtClean="0"/>
              <a:t>02/02/2022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57932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DBE66-17A1-4851-9F97-729D07C8AE4F}" type="datetime1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754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16C9-EBB9-46B2-81CA-687D5755CBDC}" type="datetime1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6003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12EE0-E816-4996-8A74-4E9B9BE64F8A}" type="datetime1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003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C6A05-2ABD-4C57-AE32-ED13F850D908}" type="datetime1">
              <a:rPr lang="en-GB" smtClean="0"/>
              <a:t>02/02/2022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154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C32A5-7C20-4DAA-8FC1-9634CE3C7C7C}" type="datetime1">
              <a:rPr lang="en-GB" smtClean="0"/>
              <a:t>02/02/2022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045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45F7-100C-4716-9899-D11A67B1C051}" type="datetime1">
              <a:rPr lang="en-GB" smtClean="0"/>
              <a:t>02/02/2022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188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CF1A-692F-4E23-A269-D53D7F828B76}" type="datetime1">
              <a:rPr lang="en-GB" smtClean="0"/>
              <a:t>02/02/2022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5073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BC385-E2B2-484C-BFC1-148AC07FA9BD}" type="datetime1">
              <a:rPr lang="en-GB" smtClean="0"/>
              <a:t>02/02/2022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132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C5F9D-1327-4036-9780-1A900F30CBCE}" type="datetime1">
              <a:rPr lang="en-GB" smtClean="0"/>
              <a:t>02/02/2022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804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EF693C59-C9FB-48CC-A126-C4AD1EEA37AD}" type="datetime1">
              <a:rPr lang="en-GB" smtClean="0"/>
              <a:t>02/02/2022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1371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3F9BD69-19CB-41B0-AC28-71B2B0B5DB81}" type="datetime1">
              <a:rPr lang="en-GB" smtClean="0"/>
              <a:t>02/02/2022</a:t>
            </a:fld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47623030-02B8-452C-BA4C-08B41AF6E3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8258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0.png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eb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webp"/><Relationship Id="rId5" Type="http://schemas.microsoft.com/office/2007/relationships/hdphoto" Target="../media/hdphoto7.wdp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7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8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8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microsoft.com/office/2007/relationships/hdphoto" Target="../media/hdphoto8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4.png"/><Relationship Id="rId5" Type="http://schemas.openxmlformats.org/officeDocument/2006/relationships/image" Target="../media/image36.wmf"/><Relationship Id="rId4" Type="http://schemas.openxmlformats.org/officeDocument/2006/relationships/oleObject" Target="../embeddings/oleObject1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3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38.wmf"/><Relationship Id="rId10" Type="http://schemas.openxmlformats.org/officeDocument/2006/relationships/image" Target="../media/image34.png"/><Relationship Id="rId4" Type="http://schemas.openxmlformats.org/officeDocument/2006/relationships/oleObject" Target="../embeddings/oleObject5.bin"/><Relationship Id="rId9" Type="http://schemas.openxmlformats.org/officeDocument/2006/relationships/image" Target="../media/image36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webp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microsoft.com/office/2007/relationships/hdphoto" Target="../media/hdphoto9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9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microsoft.com/office/2007/relationships/hdphoto" Target="../media/hdphoto6.wdp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0.wdp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microsoft.com/office/2007/relationships/hdphoto" Target="../media/hdphoto6.wdp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microsoft.com/office/2007/relationships/hdphoto" Target="../media/hdphoto10.wdp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microsoft.com/office/2007/relationships/hdphoto" Target="../media/hdphoto10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et-eu-21/Team-SA1" TargetMode="External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microsoft.com/office/2007/relationships/hdphoto" Target="../media/hdphoto11.wdp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hyperlink" Target="https://github.com/meet-eu-21/Team-SA1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microsoft.com/office/2007/relationships/hdphoto" Target="../media/hdphoto9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microsoft.com/office/2007/relationships/hdphoto" Target="../media/hdphoto3.wdp"/><Relationship Id="rId9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9AE86-EF8E-4A47-A56E-94F10BD30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585" y="731280"/>
            <a:ext cx="11418700" cy="3636370"/>
          </a:xfrm>
        </p:spPr>
        <p:txBody>
          <a:bodyPr/>
          <a:lstStyle/>
          <a:p>
            <a:r>
              <a:rPr lang="en-GB" sz="4800" u="sng" dirty="0">
                <a:solidFill>
                  <a:schemeClr val="tx1"/>
                </a:solidFill>
              </a:rPr>
              <a:t>MEET-EU SYMPOSIUM PRESENTATION</a:t>
            </a:r>
            <a:br>
              <a:rPr lang="en-GB" sz="4800" u="sng" dirty="0">
                <a:solidFill>
                  <a:schemeClr val="tx1"/>
                </a:solidFill>
              </a:rPr>
            </a:br>
            <a:br>
              <a:rPr lang="en-GB" sz="4800" dirty="0">
                <a:solidFill>
                  <a:schemeClr val="tx1"/>
                </a:solidFill>
              </a:rPr>
            </a:br>
            <a:r>
              <a:rPr lang="en-GB" sz="4800" dirty="0">
                <a:solidFill>
                  <a:schemeClr val="tx1"/>
                </a:solidFill>
              </a:rPr>
              <a:t>Banana-TAD: </a:t>
            </a:r>
            <a:br>
              <a:rPr lang="en-GB" sz="4800" dirty="0">
                <a:solidFill>
                  <a:schemeClr val="tx1"/>
                </a:solidFill>
              </a:rPr>
            </a:br>
            <a:r>
              <a:rPr lang="en-GB" sz="4800" dirty="0">
                <a:solidFill>
                  <a:schemeClr val="tx1"/>
                </a:solidFill>
              </a:rPr>
              <a:t>A consensus TAD-calling method</a:t>
            </a:r>
            <a:br>
              <a:rPr lang="en-GB" sz="4800" dirty="0">
                <a:solidFill>
                  <a:schemeClr val="tx1"/>
                </a:solidFill>
              </a:rPr>
            </a:br>
            <a:r>
              <a:rPr lang="en-GB" sz="3200" b="0" dirty="0">
                <a:solidFill>
                  <a:schemeClr val="tx1"/>
                </a:solidFill>
              </a:rPr>
              <a:t>Algorithms and methods for improving TAD detection</a:t>
            </a:r>
            <a:endParaRPr lang="en-GB" sz="4800" b="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E13112-2A4E-4D9D-BD3B-184B415B75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37" y="5140895"/>
            <a:ext cx="10572000" cy="1872966"/>
          </a:xfrm>
        </p:spPr>
        <p:txBody>
          <a:bodyPr>
            <a:normAutofit/>
          </a:bodyPr>
          <a:lstStyle/>
          <a:p>
            <a:r>
              <a:rPr lang="en-GB" sz="2800" b="1" dirty="0"/>
              <a:t>A</a:t>
            </a:r>
            <a:r>
              <a:rPr lang="en-GB" sz="2800" dirty="0"/>
              <a:t>BAKAROVA Marina</a:t>
            </a:r>
            <a:r>
              <a:rPr lang="en-GB" sz="2800" b="1" dirty="0"/>
              <a:t>, C</a:t>
            </a:r>
            <a:r>
              <a:rPr lang="en-GB" sz="2800" dirty="0"/>
              <a:t>ROUZET Simon</a:t>
            </a:r>
            <a:r>
              <a:rPr lang="en-GB" sz="2800" b="1" dirty="0"/>
              <a:t>,</a:t>
            </a:r>
            <a:br>
              <a:rPr lang="en-GB" sz="2800" b="1" dirty="0"/>
            </a:br>
            <a:r>
              <a:rPr lang="en-GB" sz="2800" b="1" dirty="0"/>
              <a:t>L</a:t>
            </a:r>
            <a:r>
              <a:rPr lang="en-GB" sz="2800" dirty="0"/>
              <a:t>E</a:t>
            </a:r>
            <a:r>
              <a:rPr lang="en-GB" sz="2800" b="1" dirty="0"/>
              <a:t>G</a:t>
            </a:r>
            <a:r>
              <a:rPr lang="en-GB" sz="2800" dirty="0"/>
              <a:t>OFFIC Liam</a:t>
            </a:r>
            <a:r>
              <a:rPr lang="en-GB" sz="2800" b="1" dirty="0"/>
              <a:t>, T</a:t>
            </a:r>
            <a:r>
              <a:rPr lang="en-GB" sz="2800" dirty="0"/>
              <a:t>RANG</a:t>
            </a:r>
            <a:r>
              <a:rPr lang="en-GB" sz="2800" b="1" dirty="0"/>
              <a:t> </a:t>
            </a:r>
            <a:r>
              <a:rPr lang="en-GB" sz="2800" dirty="0"/>
              <a:t>Alexis</a:t>
            </a:r>
            <a:r>
              <a:rPr lang="en-GB" sz="2800" b="1" dirty="0"/>
              <a:t>, Z</a:t>
            </a:r>
            <a:r>
              <a:rPr lang="en-GB" sz="2800" dirty="0"/>
              <a:t>HONG Yann</a:t>
            </a:r>
          </a:p>
          <a:p>
            <a:br>
              <a:rPr lang="en-GB" sz="2000" dirty="0">
                <a:solidFill>
                  <a:schemeClr val="tx1"/>
                </a:solidFill>
              </a:rPr>
            </a:br>
            <a:r>
              <a:rPr lang="en-GB" sz="2000" dirty="0">
                <a:solidFill>
                  <a:schemeClr val="tx1"/>
                </a:solidFill>
              </a:rPr>
              <a:t>04/02/2022</a:t>
            </a:r>
            <a:endParaRPr lang="en-GB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A3650-EFCC-4081-AF44-B2ADC8BC2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615" y="5609608"/>
            <a:ext cx="2838670" cy="11403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0B6B0F-ECA0-40F8-A7E4-17E803986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6836" y="1596778"/>
            <a:ext cx="2252778" cy="204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86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036AE1A-2D3C-4C4F-ABAE-3ED9D597476F}"/>
              </a:ext>
            </a:extLst>
          </p:cNvPr>
          <p:cNvSpPr txBox="1"/>
          <p:nvPr/>
        </p:nvSpPr>
        <p:spPr>
          <a:xfrm>
            <a:off x="809996" y="2185769"/>
            <a:ext cx="86241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General idea: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GB" sz="24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/>
              <a:t>Get the most out of all these methods, together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/>
              <a:t>Instead of reinventing the </a:t>
            </a:r>
            <a:r>
              <a:rPr lang="en-GB" sz="2400" strike="sngStrike" dirty="0"/>
              <a:t>wheel</a:t>
            </a:r>
            <a:r>
              <a:rPr lang="en-GB" sz="2400" dirty="0"/>
              <a:t> method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GB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Methods: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Metrics and CTCF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08F2AD-4F6D-4535-B5EF-7B0B12934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9" b="100000" l="9888" r="100000">
                        <a14:foregroundMark x1="49213" y1="39846" x2="49213" y2="39846"/>
                        <a14:foregroundMark x1="75955" y1="72237" x2="75955" y2="722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8282" y="-186834"/>
            <a:ext cx="2193712" cy="1917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B2E689-4198-411B-8CDA-DAE4F50E3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541" y="2185769"/>
            <a:ext cx="2711600" cy="30588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C93E01-6E4A-430E-B770-5682EBD65988}"/>
              </a:ext>
            </a:extLst>
          </p:cNvPr>
          <p:cNvSpPr txBox="1"/>
          <p:nvPr/>
        </p:nvSpPr>
        <p:spPr>
          <a:xfrm>
            <a:off x="9564802" y="5274846"/>
            <a:ext cx="2231077" cy="346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xkcd, 22/04/2019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E61EBA-7702-4DF6-B948-E55C4442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747395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036AE1A-2D3C-4C4F-ABAE-3ED9D597476F}"/>
              </a:ext>
            </a:extLst>
          </p:cNvPr>
          <p:cNvSpPr txBox="1"/>
          <p:nvPr/>
        </p:nvSpPr>
        <p:spPr>
          <a:xfrm>
            <a:off x="809996" y="2185769"/>
            <a:ext cx="1017743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General idea: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GB" sz="2400" dirty="0">
              <a:solidFill>
                <a:schemeClr val="bg1">
                  <a:lumMod val="65000"/>
                </a:schemeClr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Get the most out of all these methods, together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Instead of reinventing the </a:t>
            </a:r>
            <a:r>
              <a:rPr lang="en-GB" sz="2400" strike="sngStrike" dirty="0">
                <a:solidFill>
                  <a:schemeClr val="bg1">
                    <a:lumMod val="65000"/>
                  </a:schemeClr>
                </a:solidFill>
              </a:rPr>
              <a:t>wheel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 method</a:t>
            </a:r>
          </a:p>
          <a:p>
            <a:pPr lvl="1"/>
            <a:endParaRPr lang="en-GB" sz="2400" dirty="0"/>
          </a:p>
          <a:p>
            <a:pPr lvl="1"/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How?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2400" dirty="0"/>
          </a:p>
          <a:p>
            <a:pPr marL="914400" lvl="1" indent="-457200">
              <a:buFont typeface="+mj-lt"/>
              <a:buAutoNum type="arabicPeriod"/>
            </a:pPr>
            <a:r>
              <a:rPr lang="en-GB" sz="2400" dirty="0"/>
              <a:t>Identify </a:t>
            </a:r>
            <a:r>
              <a:rPr lang="en-GB" sz="2400" b="1" dirty="0">
                <a:solidFill>
                  <a:srgbClr val="3775A9"/>
                </a:solidFill>
              </a:rPr>
              <a:t>Py</a:t>
            </a:r>
            <a:r>
              <a:rPr lang="en-GB" sz="2400" b="1" dirty="0">
                <a:solidFill>
                  <a:srgbClr val="FFDC53"/>
                </a:solidFill>
              </a:rPr>
              <a:t>thon </a:t>
            </a:r>
            <a:r>
              <a:rPr lang="en-GB" sz="2400" dirty="0"/>
              <a:t>callable/implementable methods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/>
              <a:t>Define relevant metrics to </a:t>
            </a:r>
            <a:r>
              <a:rPr lang="en-GB" sz="2400" b="1" dirty="0"/>
              <a:t>weight</a:t>
            </a:r>
            <a:r>
              <a:rPr lang="en-GB" sz="2400" dirty="0"/>
              <a:t> said methods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400" b="1" dirty="0"/>
              <a:t>Score</a:t>
            </a:r>
            <a:r>
              <a:rPr lang="en-GB" sz="2400" dirty="0"/>
              <a:t> every chromosome position based on weight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/>
              <a:t>Obtain a </a:t>
            </a:r>
            <a:r>
              <a:rPr lang="en-GB" sz="2400" b="1" dirty="0"/>
              <a:t>consensus list of TADs </a:t>
            </a:r>
            <a:r>
              <a:rPr lang="en-GB" sz="2400" dirty="0"/>
              <a:t>from high scoring borders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GB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Methods: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Metrics and CTCF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08F2AD-4F6D-4535-B5EF-7B0B12934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9" b="100000" l="9888" r="100000">
                        <a14:foregroundMark x1="49213" y1="39846" x2="49213" y2="39846"/>
                        <a14:foregroundMark x1="75955" y1="72237" x2="75955" y2="722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8282" y="-186834"/>
            <a:ext cx="2193712" cy="1917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29ED3E-6217-440B-BAA3-60C8401B7F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803" y="4163473"/>
            <a:ext cx="813186" cy="813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0C42E7-87EB-45C1-B577-5887313AC65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541" y="2185769"/>
            <a:ext cx="2711600" cy="30588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F90C37A-18B3-4882-98AE-2916D71255E3}"/>
              </a:ext>
            </a:extLst>
          </p:cNvPr>
          <p:cNvSpPr txBox="1"/>
          <p:nvPr/>
        </p:nvSpPr>
        <p:spPr>
          <a:xfrm>
            <a:off x="9564802" y="5274846"/>
            <a:ext cx="2231077" cy="346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xkcd, 22/04/2019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BECEB6-4E62-4D84-95D4-455B1B15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97339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E9E3113-21B7-409D-A697-DA728F8FEF74}"/>
              </a:ext>
            </a:extLst>
          </p:cNvPr>
          <p:cNvSpPr txBox="1"/>
          <p:nvPr/>
        </p:nvSpPr>
        <p:spPr>
          <a:xfrm>
            <a:off x="722214" y="2105794"/>
            <a:ext cx="862413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2 datasets: 25 kb and 100 kb </a:t>
            </a:r>
            <a:br>
              <a:rPr lang="en-GB" sz="2400" dirty="0"/>
            </a:br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5 cell lines used: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GB" sz="2000" dirty="0">
                <a:sym typeface="Wingdings" panose="05000000000000000000" pitchFamily="2" charset="2"/>
              </a:rPr>
              <a:t>GM12878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GB" sz="2000" dirty="0">
                <a:sym typeface="Wingdings" panose="05000000000000000000" pitchFamily="2" charset="2"/>
              </a:rPr>
              <a:t>HMEC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GB" sz="2000" dirty="0">
                <a:sym typeface="Wingdings" panose="05000000000000000000" pitchFamily="2" charset="2"/>
              </a:rPr>
              <a:t>HUVEC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GB" sz="2000" dirty="0">
                <a:sym typeface="Wingdings" panose="05000000000000000000" pitchFamily="2" charset="2"/>
              </a:rPr>
              <a:t>IMR90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GB" sz="2000" dirty="0">
                <a:sym typeface="Wingdings" panose="05000000000000000000" pitchFamily="2" charset="2"/>
              </a:rPr>
              <a:t>NHEK</a:t>
            </a:r>
            <a:br>
              <a:rPr lang="en-GB" sz="2000" dirty="0">
                <a:sym typeface="Wingdings" panose="05000000000000000000" pitchFamily="2" charset="2"/>
              </a:rPr>
            </a:br>
            <a:endParaRPr lang="en-GB" sz="2000" dirty="0">
              <a:sym typeface="Wingdings" panose="05000000000000000000" pitchFamily="2" charset="2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>
                <a:sym typeface="Wingdings" panose="05000000000000000000" pitchFamily="2" charset="2"/>
              </a:rPr>
              <a:t>Train/Test data split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b="1" dirty="0">
                <a:sym typeface="Wingdings" panose="05000000000000000000" pitchFamily="2" charset="2"/>
              </a:rPr>
              <a:t>70/30 </a:t>
            </a:r>
            <a:r>
              <a:rPr lang="en-GB" sz="2000" dirty="0">
                <a:sym typeface="Wingdings" panose="05000000000000000000" pitchFamily="2" charset="2"/>
              </a:rPr>
              <a:t>in each cell line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>
                <a:sym typeface="Wingdings" panose="05000000000000000000" pitchFamily="2" charset="2"/>
              </a:rPr>
              <a:t>Fixed seed for reproducibility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>
                <a:sym typeface="Wingdings" panose="05000000000000000000" pitchFamily="2" charset="2"/>
              </a:rPr>
              <a:t>Train used for entire dev phase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>
                <a:sym typeface="Wingdings" panose="05000000000000000000" pitchFamily="2" charset="2"/>
              </a:rPr>
              <a:t>Assessment on Test for evaluation @ very end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0150140-6DDF-4460-B3C2-41A479308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00171" y="1730815"/>
            <a:ext cx="968096" cy="215621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Methods: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Metrics and CTCF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08F2AD-4F6D-4535-B5EF-7B0B12934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69" b="100000" l="9888" r="100000">
                        <a14:foregroundMark x1="49213" y1="39846" x2="49213" y2="39846"/>
                        <a14:foregroundMark x1="75955" y1="72237" x2="75955" y2="722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8282" y="-186834"/>
            <a:ext cx="2193712" cy="191764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BECEB6-4E62-4D84-95D4-455B1B15C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9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C186F45-D3B7-49F3-9082-24147DC603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965" y="2534865"/>
            <a:ext cx="4571767" cy="304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979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6EE49C-9679-4CC5-9535-CA76FE3ED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EA4641-FE66-4398-BC47-0FC84720C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96" y="2651224"/>
            <a:ext cx="10906963" cy="30669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3F8BF2-F0E7-4BE8-9016-BB46AAC45666}"/>
              </a:ext>
            </a:extLst>
          </p:cNvPr>
          <p:cNvSpPr txBox="1"/>
          <p:nvPr/>
        </p:nvSpPr>
        <p:spPr>
          <a:xfrm>
            <a:off x="2104376" y="5700804"/>
            <a:ext cx="254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latin typeface="+mj-lt"/>
              </a:rPr>
              <a:t>max⁡(a,b) &lt; threshold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C49919-FDC4-4ACC-92A7-770F7E97C57A}"/>
              </a:ext>
            </a:extLst>
          </p:cNvPr>
          <p:cNvSpPr txBox="1"/>
          <p:nvPr/>
        </p:nvSpPr>
        <p:spPr>
          <a:xfrm>
            <a:off x="7333525" y="5616234"/>
            <a:ext cx="2547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0" i="0" dirty="0">
                <a:latin typeface="+mj-lt"/>
              </a:rPr>
              <a:t>a+b &gt; threshold</a:t>
            </a:r>
            <a:endParaRPr lang="en-GB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DE267AB-8E1C-4BB4-A87F-B1D217C14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Methods: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True Positive definition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AD2843-FD2F-4599-AC40-8A49B28F9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69" b="100000" l="9888" r="100000">
                        <a14:foregroundMark x1="49213" y1="39846" x2="49213" y2="39846"/>
                        <a14:foregroundMark x1="75955" y1="72237" x2="75955" y2="722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8282" y="-186834"/>
            <a:ext cx="2193712" cy="19176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9C4505-8F2C-471D-AB19-069243959063}"/>
              </a:ext>
            </a:extLst>
          </p:cNvPr>
          <p:cNvSpPr txBox="1"/>
          <p:nvPr/>
        </p:nvSpPr>
        <p:spPr>
          <a:xfrm>
            <a:off x="4864193" y="2383790"/>
            <a:ext cx="2273403" cy="3693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Threshold = 200kb</a:t>
            </a:r>
          </a:p>
        </p:txBody>
      </p:sp>
    </p:spTree>
    <p:extLst>
      <p:ext uri="{BB962C8B-B14F-4D97-AF65-F5344CB8AC3E}">
        <p14:creationId xmlns:p14="http://schemas.microsoft.com/office/powerpoint/2010/main" val="2873587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Methods: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Metrics and CTCF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08F2AD-4F6D-4535-B5EF-7B0B12934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9" b="100000" l="9888" r="100000">
                        <a14:foregroundMark x1="49213" y1="39846" x2="49213" y2="39846"/>
                        <a14:foregroundMark x1="75955" y1="72237" x2="75955" y2="722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8282" y="-186834"/>
            <a:ext cx="2193712" cy="1917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1E1630-27D5-45FE-9B29-C17F9ECAAAE4}"/>
              </a:ext>
            </a:extLst>
          </p:cNvPr>
          <p:cNvSpPr txBox="1"/>
          <p:nvPr/>
        </p:nvSpPr>
        <p:spPr>
          <a:xfrm>
            <a:off x="722214" y="2215031"/>
            <a:ext cx="86241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The 4 pipelines part of our consensus: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/>
              <a:t>Topdom [1] </a:t>
            </a:r>
            <a:r>
              <a:rPr lang="en-GB" sz="2400" dirty="0">
                <a:sym typeface="Wingdings" panose="05000000000000000000" pitchFamily="2" charset="2"/>
              </a:rPr>
              <a:t> 25 kb/100 kb</a:t>
            </a:r>
            <a:endParaRPr lang="en-GB" sz="2400" dirty="0"/>
          </a:p>
          <a:p>
            <a:pPr marL="914400" lvl="1" indent="-457200">
              <a:buFont typeface="+mj-lt"/>
              <a:buAutoNum type="arabicPeriod"/>
            </a:pPr>
            <a:r>
              <a:rPr lang="en-GB" sz="2400" dirty="0"/>
              <a:t>TADTree [2] </a:t>
            </a:r>
            <a:r>
              <a:rPr lang="en-GB" sz="2400" dirty="0">
                <a:sym typeface="Wingdings" panose="05000000000000000000" pitchFamily="2" charset="2"/>
              </a:rPr>
              <a:t> 100 kb</a:t>
            </a:r>
            <a:endParaRPr lang="en-GB" sz="2400" dirty="0"/>
          </a:p>
          <a:p>
            <a:pPr marL="914400" lvl="1" indent="-457200">
              <a:buFont typeface="+mj-lt"/>
              <a:buAutoNum type="arabicPeriod"/>
            </a:pPr>
            <a:r>
              <a:rPr lang="en-GB" sz="2400" dirty="0"/>
              <a:t>OnTAD [3] </a:t>
            </a:r>
            <a:r>
              <a:rPr lang="en-GB" sz="2400" dirty="0">
                <a:sym typeface="Wingdings" panose="05000000000000000000" pitchFamily="2" charset="2"/>
              </a:rPr>
              <a:t> 25 kb</a:t>
            </a:r>
            <a:endParaRPr lang="en-GB" sz="2400" dirty="0"/>
          </a:p>
          <a:p>
            <a:pPr marL="914400" lvl="1" indent="-457200">
              <a:buFont typeface="+mj-lt"/>
              <a:buAutoNum type="arabicPeriod"/>
            </a:pPr>
            <a:r>
              <a:rPr lang="en-GB" sz="2400" dirty="0"/>
              <a:t>TADBit [4] </a:t>
            </a:r>
            <a:r>
              <a:rPr lang="en-GB" sz="2400" dirty="0">
                <a:sym typeface="Wingdings" panose="05000000000000000000" pitchFamily="2" charset="2"/>
              </a:rPr>
              <a:t> 100 kb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42466-F125-4461-A492-4043234020E7}"/>
              </a:ext>
            </a:extLst>
          </p:cNvPr>
          <p:cNvSpPr txBox="1"/>
          <p:nvPr/>
        </p:nvSpPr>
        <p:spPr>
          <a:xfrm>
            <a:off x="9346387" y="2295498"/>
            <a:ext cx="28456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[1]: Shin et al., 2016</a:t>
            </a:r>
          </a:p>
          <a:p>
            <a:r>
              <a:rPr lang="en-GB" sz="1600" dirty="0"/>
              <a:t>[2]: Weinreb et al., 2016</a:t>
            </a:r>
          </a:p>
          <a:p>
            <a:r>
              <a:rPr lang="en-GB" sz="1600" dirty="0"/>
              <a:t>[3]: An et al., 2019 </a:t>
            </a:r>
          </a:p>
          <a:p>
            <a:r>
              <a:rPr lang="en-GB" sz="1600" dirty="0"/>
              <a:t>[4]: Serra et al., 2017</a:t>
            </a:r>
          </a:p>
          <a:p>
            <a:r>
              <a:rPr lang="en-GB" sz="1600" dirty="0"/>
              <a:t>[5]: Rao et al., 2014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C34F41-97E3-457A-A4F4-E82BC9FF1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109801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Methods: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Metrics and CTCF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08F2AD-4F6D-4535-B5EF-7B0B12934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9" b="100000" l="9888" r="100000">
                        <a14:foregroundMark x1="49213" y1="39846" x2="49213" y2="39846"/>
                        <a14:foregroundMark x1="75955" y1="72237" x2="75955" y2="722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8282" y="-186834"/>
            <a:ext cx="2193712" cy="1917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1E1630-27D5-45FE-9B29-C17F9ECAAAE4}"/>
              </a:ext>
            </a:extLst>
          </p:cNvPr>
          <p:cNvSpPr txBox="1"/>
          <p:nvPr/>
        </p:nvSpPr>
        <p:spPr>
          <a:xfrm>
            <a:off x="722214" y="2215031"/>
            <a:ext cx="86241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The 4 pipelines part of our consensus: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/>
              <a:t>Topdom [1] </a:t>
            </a:r>
            <a:r>
              <a:rPr lang="en-GB" sz="2400" dirty="0">
                <a:sym typeface="Wingdings" panose="05000000000000000000" pitchFamily="2" charset="2"/>
              </a:rPr>
              <a:t> 25 kb/100 kb</a:t>
            </a:r>
            <a:endParaRPr lang="en-GB" sz="2400" dirty="0"/>
          </a:p>
          <a:p>
            <a:pPr marL="914400" lvl="1" indent="-457200">
              <a:buFont typeface="+mj-lt"/>
              <a:buAutoNum type="arabicPeriod"/>
            </a:pPr>
            <a:r>
              <a:rPr lang="en-GB" sz="2400" dirty="0"/>
              <a:t>TADTree [2] </a:t>
            </a:r>
            <a:r>
              <a:rPr lang="en-GB" sz="2400" dirty="0">
                <a:sym typeface="Wingdings" panose="05000000000000000000" pitchFamily="2" charset="2"/>
              </a:rPr>
              <a:t> 100 kb</a:t>
            </a:r>
            <a:endParaRPr lang="en-GB" sz="2400" dirty="0"/>
          </a:p>
          <a:p>
            <a:pPr marL="914400" lvl="1" indent="-457200">
              <a:buFont typeface="+mj-lt"/>
              <a:buAutoNum type="arabicPeriod"/>
            </a:pPr>
            <a:r>
              <a:rPr lang="en-GB" sz="2400" dirty="0"/>
              <a:t>OnTAD [3] </a:t>
            </a:r>
            <a:r>
              <a:rPr lang="en-GB" sz="2400" dirty="0">
                <a:sym typeface="Wingdings" panose="05000000000000000000" pitchFamily="2" charset="2"/>
              </a:rPr>
              <a:t> 25 kb</a:t>
            </a:r>
            <a:endParaRPr lang="en-GB" sz="2400" dirty="0"/>
          </a:p>
          <a:p>
            <a:pPr marL="914400" lvl="1" indent="-457200">
              <a:buFont typeface="+mj-lt"/>
              <a:buAutoNum type="arabicPeriod"/>
            </a:pPr>
            <a:r>
              <a:rPr lang="en-GB" sz="2400" dirty="0"/>
              <a:t>TADBit [4] </a:t>
            </a:r>
            <a:r>
              <a:rPr lang="en-GB" sz="2400" dirty="0">
                <a:sym typeface="Wingdings" panose="05000000000000000000" pitchFamily="2" charset="2"/>
              </a:rPr>
              <a:t> 100 kb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400" dirty="0">
                <a:sym typeface="Wingdings" panose="05000000000000000000" pitchFamily="2" charset="2"/>
              </a:rPr>
              <a:t>The </a:t>
            </a:r>
            <a:r>
              <a:rPr lang="en-GB" sz="2400" b="1" dirty="0">
                <a:sym typeface="Wingdings" panose="05000000000000000000" pitchFamily="2" charset="2"/>
              </a:rPr>
              <a:t>gold standard: Arrowhead </a:t>
            </a:r>
            <a:r>
              <a:rPr lang="en-GB" sz="2400" dirty="0">
                <a:sym typeface="Wingdings" panose="05000000000000000000" pitchFamily="2" charset="2"/>
              </a:rPr>
              <a:t>[5]  5 kb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42466-F125-4461-A492-4043234020E7}"/>
              </a:ext>
            </a:extLst>
          </p:cNvPr>
          <p:cNvSpPr txBox="1"/>
          <p:nvPr/>
        </p:nvSpPr>
        <p:spPr>
          <a:xfrm>
            <a:off x="9346387" y="2295498"/>
            <a:ext cx="28456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[1]: Shin et al., 2016</a:t>
            </a:r>
          </a:p>
          <a:p>
            <a:r>
              <a:rPr lang="en-GB" sz="1600" dirty="0"/>
              <a:t>[2]: Weinreb et al., 2016</a:t>
            </a:r>
          </a:p>
          <a:p>
            <a:r>
              <a:rPr lang="en-GB" sz="1600" dirty="0"/>
              <a:t>[3]: An et al., 2019 </a:t>
            </a:r>
          </a:p>
          <a:p>
            <a:r>
              <a:rPr lang="en-GB" sz="1600" dirty="0"/>
              <a:t>[4]: Serra et al., 2017</a:t>
            </a:r>
          </a:p>
          <a:p>
            <a:r>
              <a:rPr lang="en-GB" sz="1600" dirty="0"/>
              <a:t>[5]: Rao et al., 2014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B7B57B-BA9F-4385-BCC9-9D5C38D0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338732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Methods: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Metrics and CTCF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08F2AD-4F6D-4535-B5EF-7B0B12934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9" b="100000" l="9888" r="100000">
                        <a14:foregroundMark x1="49213" y1="39846" x2="49213" y2="39846"/>
                        <a14:foregroundMark x1="75955" y1="72237" x2="75955" y2="722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8282" y="-186834"/>
            <a:ext cx="2193712" cy="19176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1E1630-27D5-45FE-9B29-C17F9ECAAAE4}"/>
              </a:ext>
            </a:extLst>
          </p:cNvPr>
          <p:cNvSpPr txBox="1"/>
          <p:nvPr/>
        </p:nvSpPr>
        <p:spPr>
          <a:xfrm>
            <a:off x="722214" y="2215031"/>
            <a:ext cx="86241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The 4 pipelines part of our consensus: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Topdom [1]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 25 kb/100 kb</a:t>
            </a:r>
            <a:endParaRPr lang="en-GB" sz="2400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TADTree [2]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 100 kb</a:t>
            </a:r>
            <a:endParaRPr lang="en-GB" sz="2400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OnTAD [3]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 25 kb</a:t>
            </a:r>
            <a:endParaRPr lang="en-GB" sz="2400" dirty="0">
              <a:solidFill>
                <a:schemeClr val="bg1">
                  <a:lumMod val="65000"/>
                </a:schemeClr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TADBit [4]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 100 kb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GB" sz="2400" dirty="0">
                <a:sym typeface="Wingdings" panose="05000000000000000000" pitchFamily="2" charset="2"/>
              </a:rPr>
              <a:t>The </a:t>
            </a:r>
            <a:r>
              <a:rPr lang="en-GB" sz="2400" b="1" dirty="0">
                <a:sym typeface="Wingdings" panose="05000000000000000000" pitchFamily="2" charset="2"/>
              </a:rPr>
              <a:t>gold standard: Arrowhead </a:t>
            </a:r>
            <a:r>
              <a:rPr lang="en-GB" sz="2400" dirty="0">
                <a:sym typeface="Wingdings" panose="05000000000000000000" pitchFamily="2" charset="2"/>
              </a:rPr>
              <a:t>[5]  5 kb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42466-F125-4461-A492-4043234020E7}"/>
              </a:ext>
            </a:extLst>
          </p:cNvPr>
          <p:cNvSpPr txBox="1"/>
          <p:nvPr/>
        </p:nvSpPr>
        <p:spPr>
          <a:xfrm>
            <a:off x="9346387" y="2295498"/>
            <a:ext cx="28456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[1]: Shin et al., 2016</a:t>
            </a:r>
          </a:p>
          <a:p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[2]: Weinreb et al., 2016</a:t>
            </a:r>
          </a:p>
          <a:p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[3]: An et al., 2019 </a:t>
            </a:r>
          </a:p>
          <a:p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[4]: Serra et al., 2017</a:t>
            </a:r>
          </a:p>
          <a:p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[5]: Rao et al., 2014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857F277-1C23-45C7-9EC2-E68B9EEBF985}"/>
              </a:ext>
            </a:extLst>
          </p:cNvPr>
          <p:cNvCxnSpPr>
            <a:cxnSpLocks/>
          </p:cNvCxnSpPr>
          <p:nvPr/>
        </p:nvCxnSpPr>
        <p:spPr>
          <a:xfrm flipH="1">
            <a:off x="3935578" y="4523355"/>
            <a:ext cx="659790" cy="5533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B2FD16-A87F-4681-8E75-2A614A729836}"/>
              </a:ext>
            </a:extLst>
          </p:cNvPr>
          <p:cNvCxnSpPr>
            <a:cxnSpLocks/>
          </p:cNvCxnSpPr>
          <p:nvPr/>
        </p:nvCxnSpPr>
        <p:spPr>
          <a:xfrm>
            <a:off x="5195214" y="4523355"/>
            <a:ext cx="664262" cy="5646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9C482F-52ED-4294-A043-81B4D00A2A09}"/>
                  </a:ext>
                </a:extLst>
              </p:cNvPr>
              <p:cNvSpPr txBox="1"/>
              <p:nvPr/>
            </p:nvSpPr>
            <p:spPr>
              <a:xfrm>
                <a:off x="722214" y="5179945"/>
                <a:ext cx="3813210" cy="1651734"/>
              </a:xfrm>
              <a:prstGeom prst="rect">
                <a:avLst/>
              </a:prstGeom>
              <a:noFill/>
              <a:ln w="28575">
                <a:solidFill>
                  <a:srgbClr val="E19933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𝑔𝑡</m:t>
                          </m:r>
                        </m:sub>
                      </m:sSub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  <a:p>
                <a:pPr/>
                <a:endParaRPr lang="en-GB" sz="2000" dirty="0"/>
              </a:p>
              <a:p>
                <a:pPr algn="ctr"/>
                <a:r>
                  <a:rPr lang="en-GB" dirty="0"/>
                  <a:t>Percentage of TADs found in ground truth called by method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9C482F-52ED-4294-A043-81B4D00A2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14" y="5179945"/>
                <a:ext cx="3813210" cy="1651734"/>
              </a:xfrm>
              <a:prstGeom prst="rect">
                <a:avLst/>
              </a:prstGeom>
              <a:blipFill>
                <a:blip r:embed="rId5"/>
                <a:stretch>
                  <a:fillRect b="-3623"/>
                </a:stretch>
              </a:blipFill>
              <a:ln w="28575">
                <a:solidFill>
                  <a:srgbClr val="E19933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E42441-4AE9-4A74-8BC6-715CE2E281BC}"/>
                  </a:ext>
                </a:extLst>
              </p:cNvPr>
              <p:cNvSpPr txBox="1"/>
              <p:nvPr/>
            </p:nvSpPr>
            <p:spPr>
              <a:xfrm>
                <a:off x="4595368" y="5179945"/>
                <a:ext cx="4294022" cy="1651734"/>
              </a:xfrm>
              <a:prstGeom prst="rect">
                <a:avLst/>
              </a:prstGeom>
              <a:noFill/>
              <a:ln w="28575">
                <a:solidFill>
                  <a:srgbClr val="E19933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GB" sz="24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GB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  <a:p>
                <a:pPr/>
                <a:endParaRPr lang="en-GB" sz="2000" dirty="0"/>
              </a:p>
              <a:p>
                <a:pPr algn="ctr"/>
                <a:r>
                  <a:rPr lang="en-GB" dirty="0"/>
                  <a:t>Percentage of TADs called by method found in ground truth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DE42441-4AE9-4A74-8BC6-715CE2E281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5368" y="5179945"/>
                <a:ext cx="4294022" cy="1651734"/>
              </a:xfrm>
              <a:prstGeom prst="rect">
                <a:avLst/>
              </a:prstGeom>
              <a:blipFill>
                <a:blip r:embed="rId6"/>
                <a:stretch>
                  <a:fillRect b="-3623"/>
                </a:stretch>
              </a:blipFill>
              <a:ln w="28575">
                <a:solidFill>
                  <a:srgbClr val="E19933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EA481A-D8F5-4E67-B0F1-875033CFF6C8}"/>
                  </a:ext>
                </a:extLst>
              </p:cNvPr>
              <p:cNvSpPr txBox="1"/>
              <p:nvPr/>
            </p:nvSpPr>
            <p:spPr>
              <a:xfrm>
                <a:off x="8132022" y="3699404"/>
                <a:ext cx="3628338" cy="1323438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𝑔𝑡</m:t>
                              </m:r>
                            </m:sub>
                          </m:sSub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sz="18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8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dirty="0"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Adapted accuracy for a given method</a:t>
                </a:r>
                <a:endParaRPr lang="en-GB" sz="1800" dirty="0">
                  <a:effectLst/>
                  <a:latin typeface="+mj-lt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EA481A-D8F5-4E67-B0F1-875033CFF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2022" y="3699404"/>
                <a:ext cx="3628338" cy="1323438"/>
              </a:xfrm>
              <a:prstGeom prst="rect">
                <a:avLst/>
              </a:prstGeom>
              <a:blipFill>
                <a:blip r:embed="rId7"/>
                <a:stretch>
                  <a:fillRect l="-1167" r="-667" b="-4955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5A7017E-3415-43F1-B6DB-A68542F9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60488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Methods: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Metrics and CTCF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08F2AD-4F6D-4535-B5EF-7B0B12934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69" b="100000" l="9888" r="100000">
                        <a14:foregroundMark x1="49213" y1="39846" x2="49213" y2="39846"/>
                        <a14:foregroundMark x1="75955" y1="72237" x2="75955" y2="7223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88282" y="-186834"/>
            <a:ext cx="2193712" cy="19176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1E1630-27D5-45FE-9B29-C17F9ECAAAE4}"/>
                  </a:ext>
                </a:extLst>
              </p:cNvPr>
              <p:cNvSpPr txBox="1"/>
              <p:nvPr/>
            </p:nvSpPr>
            <p:spPr>
              <a:xfrm>
                <a:off x="722214" y="2215031"/>
                <a:ext cx="8624131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v"/>
                </a:pPr>
                <a:r>
                  <a:rPr lang="en-GB" sz="2400" dirty="0">
                    <a:sym typeface="Wingdings" panose="05000000000000000000" pitchFamily="2" charset="2"/>
                  </a:rPr>
                  <a:t>Integrating CTCF information from ENCODE</a:t>
                </a: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r>
                  <a:rPr lang="en-GB" sz="2400" dirty="0">
                    <a:sym typeface="Wingdings" panose="05000000000000000000" pitchFamily="2" charset="2"/>
                  </a:rPr>
                  <a:t>TAD boundaries known to be </a:t>
                </a:r>
                <a:r>
                  <a:rPr lang="en-GB" sz="2400" b="1" dirty="0">
                    <a:sym typeface="Wingdings" panose="05000000000000000000" pitchFamily="2" charset="2"/>
                  </a:rPr>
                  <a:t>enriched </a:t>
                </a:r>
                <a:r>
                  <a:rPr lang="en-GB" sz="2400" dirty="0">
                    <a:sym typeface="Wingdings" panose="05000000000000000000" pitchFamily="2" charset="2"/>
                  </a:rPr>
                  <a:t>in CTCF</a:t>
                </a:r>
              </a:p>
              <a:p>
                <a:pPr marL="1371600" lvl="2" indent="-457200"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sym typeface="Wingdings" panose="05000000000000000000" pitchFamily="2" charset="2"/>
                  </a:rPr>
                  <a:t>GM12878</a:t>
                </a:r>
              </a:p>
              <a:p>
                <a:pPr marL="1371600" lvl="2" indent="-457200"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sym typeface="Wingdings" panose="05000000000000000000" pitchFamily="2" charset="2"/>
                  </a:rPr>
                  <a:t>HMEC</a:t>
                </a:r>
              </a:p>
              <a:p>
                <a:pPr marL="1371600" lvl="2" indent="-457200"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sym typeface="Wingdings" panose="05000000000000000000" pitchFamily="2" charset="2"/>
                  </a:rPr>
                  <a:t>HUVEC</a:t>
                </a:r>
              </a:p>
              <a:p>
                <a:pPr marL="1371600" lvl="2" indent="-457200"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sym typeface="Wingdings" panose="05000000000000000000" pitchFamily="2" charset="2"/>
                  </a:rPr>
                  <a:t>IMR90</a:t>
                </a:r>
              </a:p>
              <a:p>
                <a:pPr marL="1371600" lvl="2" indent="-457200">
                  <a:buFont typeface="Wingdings" panose="05000000000000000000" pitchFamily="2" charset="2"/>
                  <a:buChar char="§"/>
                </a:pPr>
                <a:r>
                  <a:rPr lang="en-GB" sz="2400" dirty="0">
                    <a:sym typeface="Wingdings" panose="05000000000000000000" pitchFamily="2" charset="2"/>
                  </a:rPr>
                  <a:t>NHEK</a:t>
                </a: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r>
                  <a:rPr lang="en-GB" sz="2400" dirty="0">
                    <a:sym typeface="Wingdings" panose="05000000000000000000" pitchFamily="2" charset="2"/>
                  </a:rPr>
                  <a:t>Raw .BED files</a:t>
                </a: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endParaRPr lang="en-GB" sz="2400" dirty="0">
                  <a:sym typeface="Wingdings" panose="05000000000000000000" pitchFamily="2" charset="2"/>
                </a:endParaRPr>
              </a:p>
              <a:p>
                <a:pPr marL="914400" lvl="1" indent="-457200">
                  <a:buFont typeface="Wingdings" panose="05000000000000000000" pitchFamily="2" charset="2"/>
                  <a:buChar char="Ø"/>
                </a:pPr>
                <a:r>
                  <a:rPr lang="en-GB" sz="2400" dirty="0">
                    <a:sym typeface="Wingdings" panose="05000000000000000000" pitchFamily="2" charset="2"/>
                  </a:rPr>
                  <a:t>Example: out of 120 TADs predicted by a method, if 60 had CTCF signals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400" dirty="0">
                    <a:sym typeface="Wingdings" panose="05000000000000000000" pitchFamily="2" charset="2"/>
                  </a:rPr>
                  <a:t> = 0.5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1E1630-27D5-45FE-9B29-C17F9ECAA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14" y="2215031"/>
                <a:ext cx="8624131" cy="4154984"/>
              </a:xfrm>
              <a:prstGeom prst="rect">
                <a:avLst/>
              </a:prstGeom>
              <a:blipFill>
                <a:blip r:embed="rId5"/>
                <a:stretch>
                  <a:fillRect l="-919" t="-1173" b="-24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9C482F-52ED-4294-A043-81B4D00A2A09}"/>
                  </a:ext>
                </a:extLst>
              </p:cNvPr>
              <p:cNvSpPr txBox="1"/>
              <p:nvPr/>
            </p:nvSpPr>
            <p:spPr>
              <a:xfrm>
                <a:off x="5071303" y="3430893"/>
                <a:ext cx="3619156" cy="1723549"/>
              </a:xfrm>
              <a:prstGeom prst="rect">
                <a:avLst/>
              </a:prstGeom>
              <a:noFill/>
              <a:ln w="28575">
                <a:solidFill>
                  <a:srgbClr val="315AD4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/>
                          </m:ctrlPr>
                        </m:sSubPr>
                        <m:e>
                          <m:r>
                            <a:rPr lang="en-GB" sz="3200" i="1"/>
                            <m:t>𝐶</m:t>
                          </m:r>
                        </m:e>
                        <m:sub>
                          <m:r>
                            <a:rPr lang="en-GB" sz="3200" i="1"/>
                            <m:t>𝑚</m:t>
                          </m:r>
                        </m:sub>
                      </m:sSub>
                    </m:oMath>
                  </m:oMathPara>
                </a14:m>
                <a:endParaRPr lang="en-GB" sz="3600" dirty="0"/>
              </a:p>
              <a:p>
                <a:pPr/>
                <a:endParaRPr lang="en-GB" sz="2000" dirty="0"/>
              </a:p>
              <a:p>
                <a:pPr algn="ctr"/>
                <a:r>
                  <a:rPr lang="en-GB" dirty="0"/>
                  <a:t>Rate of CTCF correspondence TADs relative to all the predicted TADs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59C482F-52ED-4294-A043-81B4D00A2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303" y="3430893"/>
                <a:ext cx="3619156" cy="1723549"/>
              </a:xfrm>
              <a:prstGeom prst="rect">
                <a:avLst/>
              </a:prstGeom>
              <a:blipFill>
                <a:blip r:embed="rId6"/>
                <a:stretch>
                  <a:fillRect l="-501" r="-1336" b="-3472"/>
                </a:stretch>
              </a:blipFill>
              <a:ln w="28575">
                <a:solidFill>
                  <a:srgbClr val="315AD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C4F6D45-CC5F-45B6-94CE-516FE97E5A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441" y="2359950"/>
            <a:ext cx="3362559" cy="2891372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5C86B0D-90FC-40AB-9A6D-D907AC50A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61196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Table of contents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D43F1A-3C7B-4B19-B6F3-184225A46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80" b="89831" l="5070" r="89577">
                        <a14:foregroundMark x1="26479" y1="17232" x2="26479" y2="14689"/>
                        <a14:foregroundMark x1="20845" y1="38701" x2="24789" y2="39548"/>
                        <a14:foregroundMark x1="8451" y1="39548" x2="5352" y2="40113"/>
                        <a14:foregroundMark x1="13521" y1="7345" x2="19155" y2="6780"/>
                        <a14:foregroundMark x1="44789" y1="12429" x2="55493" y2="12994"/>
                        <a14:foregroundMark x1="46197" y1="24011" x2="52958" y2="24011"/>
                        <a14:foregroundMark x1="46197" y1="43785" x2="53803" y2="42655"/>
                        <a14:foregroundMark x1="47887" y1="54520" x2="56056" y2="53672"/>
                        <a14:foregroundMark x1="24789" y1="70056" x2="29014" y2="72316"/>
                        <a14:foregroundMark x1="43099" y1="74011" x2="55493" y2="74294"/>
                        <a14:foregroundMark x1="43944" y1="85311" x2="51268" y2="861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4028" y="305350"/>
            <a:ext cx="1257668" cy="125412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9727941-EAEA-4994-9047-BDAEE0C11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88" y="2222287"/>
            <a:ext cx="10554574" cy="43303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ntroduction and motivations</a:t>
            </a:r>
          </a:p>
          <a:p>
            <a:pPr>
              <a:buFont typeface="+mj-lt"/>
              <a:buAutoNum type="arabicPeriod"/>
            </a:pPr>
            <a:r>
              <a:rPr lang="en-US" sz="3200" b="1" dirty="0"/>
              <a:t>M</a:t>
            </a:r>
            <a:r>
              <a:rPr lang="en-US" sz="3200" dirty="0"/>
              <a:t>ethods – Banana-TAD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etrics and CTCF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800" b="1" dirty="0"/>
              <a:t>C</a:t>
            </a:r>
            <a:r>
              <a:rPr lang="en-US" sz="2800" dirty="0"/>
              <a:t>onsensus weight method</a:t>
            </a:r>
          </a:p>
          <a:p>
            <a:pPr marL="514350" indent="-457200">
              <a:buFont typeface="+mj-lt"/>
              <a:buAutoNum type="arabicPeriod"/>
            </a:pPr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R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esults</a:t>
            </a:r>
          </a:p>
          <a:p>
            <a:pPr marL="514350" indent="-457200">
              <a:buFont typeface="+mj-lt"/>
              <a:buAutoNum type="arabicPeriod"/>
            </a:pPr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F9226-9000-435E-A1BD-6E28A6854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957" r="899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22" y="3056998"/>
            <a:ext cx="4742878" cy="2660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AF291D-6CE8-42CC-B827-CAB5F8E2CFD6}"/>
              </a:ext>
            </a:extLst>
          </p:cNvPr>
          <p:cNvSpPr txBox="1"/>
          <p:nvPr/>
        </p:nvSpPr>
        <p:spPr>
          <a:xfrm>
            <a:off x="7573296" y="5827516"/>
            <a:ext cx="4763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The king of the fruits (and of TAD detection)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9ABA76-8CA0-4461-B259-F5B6C612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6040679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036AE1A-2D3C-4C4F-ABAE-3ED9D597476F}"/>
              </a:ext>
            </a:extLst>
          </p:cNvPr>
          <p:cNvSpPr txBox="1"/>
          <p:nvPr/>
        </p:nvSpPr>
        <p:spPr>
          <a:xfrm>
            <a:off x="809996" y="2236976"/>
            <a:ext cx="862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Once previous values calculated for each method…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Calculate consensus weight: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Methods: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Consensus weight method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C27DD-2C8F-43E2-8EA3-6254A00F1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8230" y="118603"/>
            <a:ext cx="2580119" cy="16874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7EC4D9-3BFF-49E1-A77A-5765C6B55DA2}"/>
                  </a:ext>
                </a:extLst>
              </p:cNvPr>
              <p:cNvSpPr txBox="1"/>
              <p:nvPr/>
            </p:nvSpPr>
            <p:spPr>
              <a:xfrm>
                <a:off x="3851163" y="3255327"/>
                <a:ext cx="4489663" cy="1569660"/>
              </a:xfrm>
              <a:prstGeom prst="rect">
                <a:avLst/>
              </a:prstGeom>
              <a:noFill/>
              <a:ln w="28575">
                <a:solidFill>
                  <a:srgbClr val="E19933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/>
                          </m:ctrlPr>
                        </m:sSubPr>
                        <m:e>
                          <m:r>
                            <a:rPr lang="en-GB" sz="3200" i="1"/>
                            <m:t>𝑊</m:t>
                          </m:r>
                        </m:e>
                        <m:sub>
                          <m:r>
                            <a:rPr lang="en-GB" sz="3200" i="1"/>
                            <m:t>𝑚</m:t>
                          </m:r>
                        </m:sub>
                      </m:sSub>
                      <m:r>
                        <a:rPr lang="en-GB" sz="3200" i="1"/>
                        <m:t>=</m:t>
                      </m:r>
                      <m:sSub>
                        <m:sSubPr>
                          <m:ctrlPr>
                            <a:rPr lang="en-GB" sz="3200" i="1" smtClean="0">
                              <a:solidFill>
                                <a:srgbClr val="C00000"/>
                              </a:solidFill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rgbClr val="C00000"/>
                              </a:solidFill>
                            </a:rPr>
                            <m:t>𝐴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C00000"/>
                              </a:solidFill>
                            </a:rPr>
                            <m:t>𝑚</m:t>
                          </m:r>
                        </m:sub>
                      </m:sSub>
                      <m:r>
                        <a:rPr lang="en-GB" sz="3200" i="1"/>
                        <m:t>∗</m:t>
                      </m:r>
                      <m:sSub>
                        <m:sSubPr>
                          <m:ctrlPr>
                            <a:rPr lang="en-GB" sz="3200" i="1" smtClean="0">
                              <a:solidFill>
                                <a:srgbClr val="315AD4"/>
                              </a:solidFill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rgbClr val="315AD4"/>
                              </a:solidFill>
                            </a:rPr>
                            <m:t>𝐶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315AD4"/>
                              </a:solidFill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  <a:p>
                <a:pPr/>
                <a:endParaRPr lang="en-GB" sz="2400" dirty="0"/>
              </a:p>
              <a:p>
                <a:pPr algn="ctr"/>
                <a:r>
                  <a:rPr lang="en-GB" sz="2000" dirty="0"/>
                  <a:t>Consensus weight calculated for a method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7EC4D9-3BFF-49E1-A77A-5765C6B55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163" y="3255327"/>
                <a:ext cx="4489663" cy="1569660"/>
              </a:xfrm>
              <a:prstGeom prst="rect">
                <a:avLst/>
              </a:prstGeom>
              <a:blipFill>
                <a:blip r:embed="rId5"/>
                <a:stretch>
                  <a:fillRect l="-945" r="-2024" b="-4563"/>
                </a:stretch>
              </a:blipFill>
              <a:ln w="28575">
                <a:solidFill>
                  <a:srgbClr val="E19933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139684-AC74-445B-BCBC-80C749894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14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C6D689-46ED-4D5A-AF97-034EF7AE699E}"/>
                  </a:ext>
                </a:extLst>
              </p:cNvPr>
              <p:cNvSpPr txBox="1"/>
              <p:nvPr/>
            </p:nvSpPr>
            <p:spPr>
              <a:xfrm>
                <a:off x="9101156" y="2834438"/>
                <a:ext cx="2904134" cy="11374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6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sz="1600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𝑔𝑡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400" dirty="0">
                  <a:solidFill>
                    <a:srgbClr val="C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400" dirty="0">
                    <a:solidFill>
                      <a:srgbClr val="C00000"/>
                    </a:solidFill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Adapted accuracy for a given method</a:t>
                </a:r>
                <a:endParaRPr lang="en-GB" sz="1400" dirty="0">
                  <a:solidFill>
                    <a:srgbClr val="C00000"/>
                  </a:solidFill>
                  <a:effectLst/>
                  <a:latin typeface="+mj-lt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C6D689-46ED-4D5A-AF97-034EF7AE6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156" y="2834438"/>
                <a:ext cx="2904134" cy="1137491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C7B93-E09C-46E1-BB63-A38C2D7B4CD7}"/>
                  </a:ext>
                </a:extLst>
              </p:cNvPr>
              <p:cNvSpPr txBox="1"/>
              <p:nvPr/>
            </p:nvSpPr>
            <p:spPr>
              <a:xfrm>
                <a:off x="9101156" y="4105221"/>
                <a:ext cx="2904134" cy="984885"/>
              </a:xfrm>
              <a:prstGeom prst="rect">
                <a:avLst/>
              </a:prstGeom>
              <a:noFill/>
              <a:ln w="28575">
                <a:solidFill>
                  <a:srgbClr val="315AD4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rgbClr val="315AD4"/>
                              </a:solidFill>
                            </a:rPr>
                          </m:ctrlPr>
                        </m:sSubPr>
                        <m:e>
                          <m:r>
                            <a:rPr lang="en-GB" sz="1600" i="1">
                              <a:solidFill>
                                <a:srgbClr val="315AD4"/>
                              </a:solidFill>
                            </a:rPr>
                            <m:t>𝐶</m:t>
                          </m:r>
                        </m:e>
                        <m:sub>
                          <m:r>
                            <a:rPr lang="en-GB" sz="1600" i="1">
                              <a:solidFill>
                                <a:srgbClr val="315AD4"/>
                              </a:solidFill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  <a:p>
                <a:pPr algn="ctr"/>
                <a:r>
                  <a:rPr lang="en-GB" sz="1400" dirty="0">
                    <a:solidFill>
                      <a:srgbClr val="315AD4"/>
                    </a:solidFill>
                  </a:rPr>
                  <a:t>Rate of CTCF correspondence TADs relative to all the predicted TADs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C7B93-E09C-46E1-BB63-A38C2D7B4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156" y="4105221"/>
                <a:ext cx="2904134" cy="984885"/>
              </a:xfrm>
              <a:prstGeom prst="rect">
                <a:avLst/>
              </a:prstGeom>
              <a:blipFill>
                <a:blip r:embed="rId7"/>
                <a:stretch>
                  <a:fillRect b="-3593"/>
                </a:stretch>
              </a:blipFill>
              <a:ln w="28575">
                <a:solidFill>
                  <a:srgbClr val="315AD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432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Table of contents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D43F1A-3C7B-4B19-B6F3-184225A46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80" b="89831" l="5070" r="89577">
                        <a14:foregroundMark x1="26479" y1="17232" x2="26479" y2="14689"/>
                        <a14:foregroundMark x1="20845" y1="38701" x2="24789" y2="39548"/>
                        <a14:foregroundMark x1="8451" y1="39548" x2="5352" y2="40113"/>
                        <a14:foregroundMark x1="13521" y1="7345" x2="19155" y2="6780"/>
                        <a14:foregroundMark x1="44789" y1="12429" x2="55493" y2="12994"/>
                        <a14:foregroundMark x1="46197" y1="24011" x2="52958" y2="24011"/>
                        <a14:foregroundMark x1="46197" y1="43785" x2="53803" y2="42655"/>
                        <a14:foregroundMark x1="47887" y1="54520" x2="56056" y2="53672"/>
                        <a14:foregroundMark x1="24789" y1="70056" x2="29014" y2="72316"/>
                        <a14:foregroundMark x1="43099" y1="74011" x2="55493" y2="74294"/>
                        <a14:foregroundMark x1="43944" y1="85311" x2="51268" y2="861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4028" y="305350"/>
            <a:ext cx="1257668" cy="125412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9727941-EAEA-4994-9047-BDAEE0C11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88" y="2222287"/>
            <a:ext cx="10554574" cy="43303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3200" b="1" dirty="0"/>
              <a:t>I</a:t>
            </a:r>
            <a:r>
              <a:rPr lang="en-US" sz="3200" dirty="0"/>
              <a:t>ntroduction and motivations</a:t>
            </a:r>
          </a:p>
          <a:p>
            <a:pPr>
              <a:buFont typeface="+mj-lt"/>
              <a:buAutoNum type="arabicPeriod"/>
            </a:pPr>
            <a:r>
              <a:rPr lang="en-US" sz="3200" b="1" dirty="0"/>
              <a:t>M</a:t>
            </a:r>
            <a:r>
              <a:rPr lang="en-US" sz="3200" dirty="0"/>
              <a:t>ethods – Banana-TAD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800" b="1" dirty="0"/>
              <a:t>M</a:t>
            </a:r>
            <a:r>
              <a:rPr lang="en-US" sz="2800" dirty="0"/>
              <a:t>etrics and CTCF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800" b="1" dirty="0"/>
              <a:t>C</a:t>
            </a:r>
            <a:r>
              <a:rPr lang="en-US" sz="2800" dirty="0"/>
              <a:t>onsensus weight method</a:t>
            </a:r>
          </a:p>
          <a:p>
            <a:pPr marL="514350" indent="-457200">
              <a:buFont typeface="+mj-lt"/>
              <a:buAutoNum type="arabicPeriod"/>
            </a:pPr>
            <a:r>
              <a:rPr lang="en-US" sz="3200" b="1" dirty="0"/>
              <a:t>R</a:t>
            </a:r>
            <a:r>
              <a:rPr lang="en-US" sz="3200" dirty="0"/>
              <a:t>esults</a:t>
            </a:r>
          </a:p>
          <a:p>
            <a:pPr marL="514350" indent="-457200">
              <a:buFont typeface="+mj-lt"/>
              <a:buAutoNum type="arabicPeriod"/>
            </a:pPr>
            <a:r>
              <a:rPr lang="en-US" sz="3200" b="1" dirty="0"/>
              <a:t>C</a:t>
            </a:r>
            <a:r>
              <a:rPr lang="en-US" sz="3200" dirty="0"/>
              <a:t>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A5667-3EDC-4AA8-ACA4-C75341316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482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036AE1A-2D3C-4C4F-ABAE-3ED9D597476F}"/>
              </a:ext>
            </a:extLst>
          </p:cNvPr>
          <p:cNvSpPr txBox="1"/>
          <p:nvPr/>
        </p:nvSpPr>
        <p:spPr>
          <a:xfrm>
            <a:off x="809996" y="2236976"/>
            <a:ext cx="862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Once previous values calculated for each method…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Calculate consensus weight: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Methods: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Consensus weight method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C27DD-2C8F-43E2-8EA3-6254A00F1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8230" y="118603"/>
            <a:ext cx="2580119" cy="16874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7EC4D9-3BFF-49E1-A77A-5765C6B55DA2}"/>
                  </a:ext>
                </a:extLst>
              </p:cNvPr>
              <p:cNvSpPr txBox="1"/>
              <p:nvPr/>
            </p:nvSpPr>
            <p:spPr>
              <a:xfrm>
                <a:off x="3851163" y="3255327"/>
                <a:ext cx="4489663" cy="1569660"/>
              </a:xfrm>
              <a:prstGeom prst="rect">
                <a:avLst/>
              </a:prstGeom>
              <a:noFill/>
              <a:ln w="28575">
                <a:solidFill>
                  <a:srgbClr val="E19933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/>
                          </m:ctrlPr>
                        </m:sSubPr>
                        <m:e>
                          <m:r>
                            <a:rPr lang="en-GB" sz="3200" i="1"/>
                            <m:t>𝑊</m:t>
                          </m:r>
                        </m:e>
                        <m:sub>
                          <m:r>
                            <a:rPr lang="en-GB" sz="3200" i="1"/>
                            <m:t>𝑚</m:t>
                          </m:r>
                        </m:sub>
                      </m:sSub>
                      <m:r>
                        <a:rPr lang="en-GB" sz="3200" i="1"/>
                        <m:t>=</m:t>
                      </m:r>
                      <m:sSub>
                        <m:sSubPr>
                          <m:ctrlPr>
                            <a:rPr lang="en-GB" sz="3200" i="1" smtClean="0">
                              <a:solidFill>
                                <a:srgbClr val="C00000"/>
                              </a:solidFill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rgbClr val="C00000"/>
                              </a:solidFill>
                            </a:rPr>
                            <m:t>𝐴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C00000"/>
                              </a:solidFill>
                            </a:rPr>
                            <m:t>𝑚</m:t>
                          </m:r>
                        </m:sub>
                      </m:sSub>
                      <m:r>
                        <a:rPr lang="en-GB" sz="3200" i="1"/>
                        <m:t>∗</m:t>
                      </m:r>
                      <m:sSub>
                        <m:sSubPr>
                          <m:ctrlPr>
                            <a:rPr lang="en-GB" sz="3200" i="1" smtClean="0">
                              <a:solidFill>
                                <a:srgbClr val="315AD4"/>
                              </a:solidFill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rgbClr val="315AD4"/>
                              </a:solidFill>
                            </a:rPr>
                            <m:t>𝐶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315AD4"/>
                              </a:solidFill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  <a:p>
                <a:pPr/>
                <a:endParaRPr lang="en-GB" sz="2400" dirty="0"/>
              </a:p>
              <a:p>
                <a:pPr algn="ctr"/>
                <a:r>
                  <a:rPr lang="en-GB" sz="2000" dirty="0"/>
                  <a:t>Consensus weight calculated for a method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97EC4D9-3BFF-49E1-A77A-5765C6B55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163" y="3255327"/>
                <a:ext cx="4489663" cy="1569660"/>
              </a:xfrm>
              <a:prstGeom prst="rect">
                <a:avLst/>
              </a:prstGeom>
              <a:blipFill>
                <a:blip r:embed="rId5"/>
                <a:stretch>
                  <a:fillRect l="-945" r="-2024" b="-4563"/>
                </a:stretch>
              </a:blipFill>
              <a:ln w="28575">
                <a:solidFill>
                  <a:srgbClr val="E19933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139684-AC74-445B-BCBC-80C749894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14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C6D689-46ED-4D5A-AF97-034EF7AE699E}"/>
                  </a:ext>
                </a:extLst>
              </p:cNvPr>
              <p:cNvSpPr txBox="1"/>
              <p:nvPr/>
            </p:nvSpPr>
            <p:spPr>
              <a:xfrm>
                <a:off x="9101156" y="2834438"/>
                <a:ext cx="2904134" cy="11374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sz="16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GB" sz="1600" i="1">
                          <a:solidFill>
                            <a:srgbClr val="C00000"/>
                          </a:solidFill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16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𝑔𝑡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sz="1600" i="1">
                              <a:solidFill>
                                <a:srgbClr val="C00000"/>
                              </a:solidFill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1400" dirty="0">
                  <a:solidFill>
                    <a:srgbClr val="C00000"/>
                  </a:solidFill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GB" sz="1400" dirty="0">
                    <a:solidFill>
                      <a:srgbClr val="C00000"/>
                    </a:solidFill>
                    <a:latin typeface="+mj-lt"/>
                    <a:ea typeface="DengXian" panose="02010600030101010101" pitchFamily="2" charset="-122"/>
                    <a:cs typeface="Times New Roman" panose="02020603050405020304" pitchFamily="18" charset="0"/>
                  </a:rPr>
                  <a:t>Adapted accuracy for a given method</a:t>
                </a:r>
                <a:endParaRPr lang="en-GB" sz="1400" dirty="0">
                  <a:solidFill>
                    <a:srgbClr val="C00000"/>
                  </a:solidFill>
                  <a:effectLst/>
                  <a:latin typeface="+mj-lt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C6D689-46ED-4D5A-AF97-034EF7AE6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156" y="2834438"/>
                <a:ext cx="2904134" cy="1137491"/>
              </a:xfrm>
              <a:prstGeom prst="rect">
                <a:avLst/>
              </a:prstGeom>
              <a:blipFill>
                <a:blip r:embed="rId6"/>
                <a:stretch>
                  <a:fillRect b="-2083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C7B93-E09C-46E1-BB63-A38C2D7B4CD7}"/>
                  </a:ext>
                </a:extLst>
              </p:cNvPr>
              <p:cNvSpPr txBox="1"/>
              <p:nvPr/>
            </p:nvSpPr>
            <p:spPr>
              <a:xfrm>
                <a:off x="9101156" y="4105221"/>
                <a:ext cx="2904134" cy="984885"/>
              </a:xfrm>
              <a:prstGeom prst="rect">
                <a:avLst/>
              </a:prstGeom>
              <a:noFill/>
              <a:ln w="28575">
                <a:solidFill>
                  <a:srgbClr val="315AD4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solidFill>
                                <a:srgbClr val="315AD4"/>
                              </a:solidFill>
                            </a:rPr>
                          </m:ctrlPr>
                        </m:sSubPr>
                        <m:e>
                          <m:r>
                            <a:rPr lang="en-GB" sz="1600" i="1">
                              <a:solidFill>
                                <a:srgbClr val="315AD4"/>
                              </a:solidFill>
                            </a:rPr>
                            <m:t>𝐶</m:t>
                          </m:r>
                        </m:e>
                        <m:sub>
                          <m:r>
                            <a:rPr lang="en-GB" sz="1600" i="1">
                              <a:solidFill>
                                <a:srgbClr val="315AD4"/>
                              </a:solidFill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GB" sz="1600" dirty="0"/>
              </a:p>
              <a:p>
                <a:pPr algn="ctr"/>
                <a:r>
                  <a:rPr lang="en-GB" sz="1400" dirty="0">
                    <a:solidFill>
                      <a:srgbClr val="315AD4"/>
                    </a:solidFill>
                  </a:rPr>
                  <a:t>Rate of CTCF correspondence TADs relative to all the predicted TADs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5C7B93-E09C-46E1-BB63-A38C2D7B4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1156" y="4105221"/>
                <a:ext cx="2904134" cy="984885"/>
              </a:xfrm>
              <a:prstGeom prst="rect">
                <a:avLst/>
              </a:prstGeom>
              <a:blipFill>
                <a:blip r:embed="rId7"/>
                <a:stretch>
                  <a:fillRect b="-3593"/>
                </a:stretch>
              </a:blipFill>
              <a:ln w="28575">
                <a:solidFill>
                  <a:srgbClr val="315AD4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DA4DDD6-5107-40D4-9F82-7351CD3D6D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392" y="5239158"/>
            <a:ext cx="10059804" cy="12860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AA526D1-AEAC-4DB4-88B5-1EB33A964C4E}"/>
              </a:ext>
            </a:extLst>
          </p:cNvPr>
          <p:cNvSpPr txBox="1"/>
          <p:nvPr/>
        </p:nvSpPr>
        <p:spPr>
          <a:xfrm>
            <a:off x="3208405" y="6433821"/>
            <a:ext cx="577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Calculated consensus weights on training set</a:t>
            </a:r>
          </a:p>
        </p:txBody>
      </p:sp>
    </p:spTree>
    <p:extLst>
      <p:ext uri="{BB962C8B-B14F-4D97-AF65-F5344CB8AC3E}">
        <p14:creationId xmlns:p14="http://schemas.microsoft.com/office/powerpoint/2010/main" val="126966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036AE1A-2D3C-4C4F-ABAE-3ED9D597476F}"/>
              </a:ext>
            </a:extLst>
          </p:cNvPr>
          <p:cNvSpPr txBox="1"/>
          <p:nvPr/>
        </p:nvSpPr>
        <p:spPr>
          <a:xfrm>
            <a:off x="809996" y="2236976"/>
            <a:ext cx="103603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Final step: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/>
              <a:t>Apply weighting at every position on a chromosome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/>
              <a:t>Repeat once for every method (4)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/>
              <a:t>Sum along the positions for every method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/>
              <a:t>If the sum at a position </a:t>
            </a:r>
            <a:r>
              <a:rPr lang="en-GB" sz="2400" b="1" dirty="0"/>
              <a:t>&gt; threshold </a:t>
            </a:r>
            <a:r>
              <a:rPr lang="en-GB" sz="2400" dirty="0">
                <a:sym typeface="Wingdings" panose="05000000000000000000" pitchFamily="2" charset="2"/>
              </a:rPr>
              <a:t> consensus TAD detected</a:t>
            </a:r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Methods: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Consensus weight method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7C27DD-2C8F-43E2-8EA3-6254A00F1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58230" y="118603"/>
            <a:ext cx="2580119" cy="168744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F5935D-41F4-4843-AE6C-91708DCDB443}"/>
                  </a:ext>
                </a:extLst>
              </p:cNvPr>
              <p:cNvSpPr txBox="1"/>
              <p:nvPr/>
            </p:nvSpPr>
            <p:spPr>
              <a:xfrm>
                <a:off x="3851163" y="4341764"/>
                <a:ext cx="4489663" cy="2404313"/>
              </a:xfrm>
              <a:prstGeom prst="rect">
                <a:avLst/>
              </a:prstGeom>
              <a:noFill/>
              <a:ln w="28575">
                <a:solidFill>
                  <a:srgbClr val="E19933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/>
                        <m:t>𝑠</m:t>
                      </m:r>
                      <m:d>
                        <m:dPr>
                          <m:ctrlPr>
                            <a:rPr lang="en-GB" sz="2000" i="1"/>
                          </m:ctrlPr>
                        </m:dPr>
                        <m:e>
                          <m:r>
                            <a:rPr lang="en-GB" sz="2000" i="1"/>
                            <m:t>𝑖</m:t>
                          </m:r>
                        </m:e>
                      </m:d>
                      <m:r>
                        <a:rPr lang="en-GB" sz="2000" i="1"/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GB" sz="2000" i="1"/>
                          </m:ctrlPr>
                        </m:naryPr>
                        <m:sub>
                          <m:r>
                            <a:rPr lang="en-GB" sz="2000" i="1"/>
                            <m:t>𝑚</m:t>
                          </m:r>
                        </m:sub>
                        <m:sup>
                          <m:r>
                            <a:rPr lang="en-GB" sz="2000" i="1"/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GB" sz="2000" i="1"/>
                              </m:ctrlPr>
                            </m:sSubPr>
                            <m:e>
                              <m:r>
                                <a:rPr lang="en-GB" sz="2000" i="1"/>
                                <m:t>𝑊</m:t>
                              </m:r>
                            </m:e>
                            <m:sub>
                              <m:r>
                                <a:rPr lang="en-GB" sz="2000" i="1"/>
                                <m:t>𝑚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2000" i="1"/>
                              </m:ctrlPr>
                            </m:dPr>
                            <m:e>
                              <m:r>
                                <a:rPr lang="en-GB" sz="2000" i="1"/>
                                <m:t>𝑖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20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i="1" smtClean="0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GB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e>
                      </m:d>
                      <m:r>
                        <a:rPr lang="en-GB" sz="20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GB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GB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GB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GB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  <m:r>
                                <a:rPr lang="en-GB" sz="2000" i="1">
                                  <a:effectLst/>
                                  <a:latin typeface="Cambria Math" panose="02040503050406030204" pitchFamily="18" charset="0"/>
                                  <a:ea typeface="DengXian" panose="02010600030101010101" pitchFamily="2" charset="-122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1600" dirty="0">
                  <a:effectLst/>
                  <a:latin typeface="Calibri" panose="020F0502020204030204" pitchFamily="34" charset="0"/>
                  <a:ea typeface="DengXian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:endParaRPr lang="en-GB" sz="2000" dirty="0"/>
              </a:p>
              <a:p>
                <a:pPr algn="ctr"/>
                <a:r>
                  <a:rPr lang="en-GB" dirty="0"/>
                  <a:t>Where s(i) is the summed weight at position i (*)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F5935D-41F4-4843-AE6C-91708DCDB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163" y="4341764"/>
                <a:ext cx="4489663" cy="2404313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  <a:ln w="28575">
                <a:solidFill>
                  <a:srgbClr val="E19933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3D50D03-26F2-4060-8A0C-82C3985B660C}"/>
              </a:ext>
            </a:extLst>
          </p:cNvPr>
          <p:cNvSpPr txBox="1"/>
          <p:nvPr/>
        </p:nvSpPr>
        <p:spPr>
          <a:xfrm>
            <a:off x="8597792" y="5543920"/>
            <a:ext cx="33259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*: an additional “width” factor may be applied to consider a weight of zero anywhere </a:t>
            </a:r>
            <a:r>
              <a:rPr lang="en-GB" sz="1600" b="1" dirty="0"/>
              <a:t>outside</a:t>
            </a:r>
            <a:r>
              <a:rPr lang="en-GB" sz="1600" dirty="0"/>
              <a:t> the “width”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960328-CB32-4D11-ABDA-8E1E437FF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2942387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FBD656-2805-40A2-B99E-E4E505925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1208C98-3D3B-4364-A993-F1DBC301FC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51954"/>
              </p:ext>
            </p:extLst>
          </p:nvPr>
        </p:nvGraphicFramePr>
        <p:xfrm>
          <a:off x="642320" y="1622681"/>
          <a:ext cx="10907358" cy="4783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r:id="rId4" imgW="19580760" imgH="8596800" progId="">
                  <p:embed/>
                </p:oleObj>
              </mc:Choice>
              <mc:Fallback>
                <p:oleObj r:id="rId4" imgW="19580760" imgH="85968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42320" y="1622681"/>
                        <a:ext cx="10907358" cy="4783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3E060-B33B-4964-889E-77B88547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16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229C8E-E48A-452A-806E-05221D71C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3476" y="959665"/>
            <a:ext cx="9025047" cy="11537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40929F4-CAE3-4D27-8FB0-762BFC39FA40}"/>
              </a:ext>
            </a:extLst>
          </p:cNvPr>
          <p:cNvSpPr/>
          <p:nvPr/>
        </p:nvSpPr>
        <p:spPr>
          <a:xfrm>
            <a:off x="5195184" y="1710267"/>
            <a:ext cx="1733894" cy="313266"/>
          </a:xfrm>
          <a:prstGeom prst="rect">
            <a:avLst/>
          </a:prstGeom>
          <a:noFill/>
          <a:ln w="28575">
            <a:solidFill>
              <a:srgbClr val="D924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0794CC-2A1D-4B3F-9102-250C3A335402}"/>
              </a:ext>
            </a:extLst>
          </p:cNvPr>
          <p:cNvSpPr txBox="1"/>
          <p:nvPr/>
        </p:nvSpPr>
        <p:spPr>
          <a:xfrm>
            <a:off x="3066964" y="413948"/>
            <a:ext cx="6432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/>
              <a:t>Illustrative example: </a:t>
            </a:r>
            <a:r>
              <a:rPr lang="en-GB" sz="2000" b="1" dirty="0">
                <a:solidFill>
                  <a:srgbClr val="D9241B"/>
                </a:solidFill>
              </a:rPr>
              <a:t>Topdom</a:t>
            </a:r>
            <a:r>
              <a:rPr lang="en-GB" sz="2000" dirty="0"/>
              <a:t> weight at 100 kb </a:t>
            </a:r>
          </a:p>
        </p:txBody>
      </p:sp>
    </p:spTree>
    <p:extLst>
      <p:ext uri="{BB962C8B-B14F-4D97-AF65-F5344CB8AC3E}">
        <p14:creationId xmlns:p14="http://schemas.microsoft.com/office/powerpoint/2010/main" val="1528223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FBD656-2805-40A2-B99E-E4E505925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3E060-B33B-4964-889E-77B88547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17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2B0FED-46C5-4448-9100-670BA377D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476" y="959665"/>
            <a:ext cx="9025047" cy="11537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D85545D-7BF7-4B53-AB91-8F8398173EF5}"/>
              </a:ext>
            </a:extLst>
          </p:cNvPr>
          <p:cNvSpPr/>
          <p:nvPr/>
        </p:nvSpPr>
        <p:spPr>
          <a:xfrm>
            <a:off x="3447706" y="1693334"/>
            <a:ext cx="1733894" cy="313266"/>
          </a:xfrm>
          <a:prstGeom prst="rect">
            <a:avLst/>
          </a:prstGeom>
          <a:noFill/>
          <a:ln w="28575">
            <a:solidFill>
              <a:srgbClr val="0EE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E7D0471-7BF0-4626-8B97-E01FC1EF1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726355"/>
              </p:ext>
            </p:extLst>
          </p:nvPr>
        </p:nvGraphicFramePr>
        <p:xfrm>
          <a:off x="0" y="2113435"/>
          <a:ext cx="11147998" cy="42280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r:id="rId5" imgW="21384000" imgH="8114040" progId="">
                  <p:embed/>
                </p:oleObj>
              </mc:Choice>
              <mc:Fallback>
                <p:oleObj r:id="rId5" imgW="21384000" imgH="8114040" progId="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7E966D47-74F9-4277-A084-62A40AE2E8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2113435"/>
                        <a:ext cx="11147998" cy="42280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162ED539-7CE4-4946-AD0E-0961E917A56D}"/>
              </a:ext>
            </a:extLst>
          </p:cNvPr>
          <p:cNvSpPr txBox="1"/>
          <p:nvPr/>
        </p:nvSpPr>
        <p:spPr>
          <a:xfrm>
            <a:off x="3066964" y="413948"/>
            <a:ext cx="6432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/>
              <a:t>Illustrative example: </a:t>
            </a:r>
            <a:r>
              <a:rPr lang="en-GB" sz="2000" b="1" dirty="0">
                <a:solidFill>
                  <a:srgbClr val="0EE800"/>
                </a:solidFill>
              </a:rPr>
              <a:t>TADTree</a:t>
            </a:r>
            <a:r>
              <a:rPr lang="en-GB" sz="2000" dirty="0"/>
              <a:t> weight at 100 kb </a:t>
            </a:r>
          </a:p>
        </p:txBody>
      </p:sp>
    </p:spTree>
    <p:extLst>
      <p:ext uri="{BB962C8B-B14F-4D97-AF65-F5344CB8AC3E}">
        <p14:creationId xmlns:p14="http://schemas.microsoft.com/office/powerpoint/2010/main" val="2417671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FBD656-2805-40A2-B99E-E4E5059251D6}"/>
              </a:ext>
            </a:extLst>
          </p:cNvPr>
          <p:cNvSpPr/>
          <p:nvPr/>
        </p:nvSpPr>
        <p:spPr>
          <a:xfrm>
            <a:off x="8467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3E060-B33B-4964-889E-77B88547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18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E7D0471-7BF0-4626-8B97-E01FC1EF17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69199" y="1076974"/>
          <a:ext cx="5025801" cy="1906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r:id="rId4" imgW="21384000" imgH="8114040" progId="">
                  <p:embed/>
                </p:oleObj>
              </mc:Choice>
              <mc:Fallback>
                <p:oleObj r:id="rId4" imgW="21384000" imgH="8114040" progId="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EE7D0471-7BF0-4626-8B97-E01FC1EF17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69199" y="1076974"/>
                        <a:ext cx="5025801" cy="1906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7C33240-A2E6-431A-A4AD-8D4987CB71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77197" y="905792"/>
          <a:ext cx="4605823" cy="2020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r:id="rId6" imgW="19580760" imgH="8596800" progId="">
                  <p:embed/>
                </p:oleObj>
              </mc:Choice>
              <mc:Fallback>
                <p:oleObj r:id="rId6" imgW="19580760" imgH="8596800" progId="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37C33240-A2E6-431A-A4AD-8D4987CB71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77197" y="905792"/>
                        <a:ext cx="4605823" cy="20200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8C38E7E6-D0B2-4F28-843D-49022EBEC79C}"/>
              </a:ext>
            </a:extLst>
          </p:cNvPr>
          <p:cNvGrpSpPr/>
          <p:nvPr/>
        </p:nvGrpSpPr>
        <p:grpSpPr>
          <a:xfrm>
            <a:off x="6096000" y="248460"/>
            <a:ext cx="5897972" cy="754002"/>
            <a:chOff x="6008871" y="-255672"/>
            <a:chExt cx="5897972" cy="75400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2B0FED-46C5-4448-9100-670BA377D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08871" y="-255672"/>
              <a:ext cx="5897972" cy="75400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C8A43F-4D3F-4041-BC9B-F84DFC5978F5}"/>
                </a:ext>
              </a:extLst>
            </p:cNvPr>
            <p:cNvSpPr/>
            <p:nvPr/>
          </p:nvSpPr>
          <p:spPr>
            <a:xfrm>
              <a:off x="8388230" y="214756"/>
              <a:ext cx="1119227" cy="212140"/>
            </a:xfrm>
            <a:prstGeom prst="rect">
              <a:avLst/>
            </a:prstGeom>
            <a:noFill/>
            <a:ln w="28575">
              <a:solidFill>
                <a:srgbClr val="F8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85545D-7BF7-4B53-AB91-8F8398173EF5}"/>
                </a:ext>
              </a:extLst>
            </p:cNvPr>
            <p:cNvSpPr/>
            <p:nvPr/>
          </p:nvSpPr>
          <p:spPr>
            <a:xfrm>
              <a:off x="7232430" y="214756"/>
              <a:ext cx="1119226" cy="212140"/>
            </a:xfrm>
            <a:prstGeom prst="rect">
              <a:avLst/>
            </a:prstGeom>
            <a:noFill/>
            <a:ln w="28575">
              <a:solidFill>
                <a:srgbClr val="0EE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93C1EB-5FCD-4B77-B9B7-0FA70F7CA286}"/>
              </a:ext>
            </a:extLst>
          </p:cNvPr>
          <p:cNvSpPr txBox="1"/>
          <p:nvPr/>
        </p:nvSpPr>
        <p:spPr>
          <a:xfrm>
            <a:off x="-68465" y="113330"/>
            <a:ext cx="6510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rgbClr val="315AD4"/>
                </a:solidFill>
              </a:rPr>
              <a:t>Consensus from 2 methods at 100 kb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F81010"/>
                </a:solidFill>
              </a:rPr>
              <a:t>Topdom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0EE800"/>
                </a:solidFill>
              </a:rPr>
              <a:t>TADTree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4131AF7-E97C-498A-9285-424E1A71C5DB}"/>
              </a:ext>
            </a:extLst>
          </p:cNvPr>
          <p:cNvSpPr/>
          <p:nvPr/>
        </p:nvSpPr>
        <p:spPr>
          <a:xfrm rot="5400000">
            <a:off x="3780997" y="2756505"/>
            <a:ext cx="569260" cy="338666"/>
          </a:xfrm>
          <a:prstGeom prst="rightArrow">
            <a:avLst/>
          </a:prstGeom>
          <a:solidFill>
            <a:srgbClr val="F8101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B50F8E5-8C46-45BD-878A-A1214788AC44}"/>
              </a:ext>
            </a:extLst>
          </p:cNvPr>
          <p:cNvSpPr/>
          <p:nvPr/>
        </p:nvSpPr>
        <p:spPr>
          <a:xfrm rot="5400000">
            <a:off x="7672412" y="2756505"/>
            <a:ext cx="569260" cy="338666"/>
          </a:xfrm>
          <a:prstGeom prst="rightArrow">
            <a:avLst/>
          </a:prstGeom>
          <a:solidFill>
            <a:srgbClr val="0EE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828FFC-3A06-4A3E-83BA-4980DA343D20}"/>
              </a:ext>
            </a:extLst>
          </p:cNvPr>
          <p:cNvSpPr txBox="1"/>
          <p:nvPr/>
        </p:nvSpPr>
        <p:spPr>
          <a:xfrm>
            <a:off x="4661713" y="2786288"/>
            <a:ext cx="2885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315AD4"/>
                </a:solidFill>
              </a:rPr>
              <a:t>SUMMED GAUSSIANS</a:t>
            </a:r>
          </a:p>
        </p:txBody>
      </p:sp>
    </p:spTree>
    <p:extLst>
      <p:ext uri="{BB962C8B-B14F-4D97-AF65-F5344CB8AC3E}">
        <p14:creationId xmlns:p14="http://schemas.microsoft.com/office/powerpoint/2010/main" val="188132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FBD656-2805-40A2-B99E-E4E5059251D6}"/>
              </a:ext>
            </a:extLst>
          </p:cNvPr>
          <p:cNvSpPr/>
          <p:nvPr/>
        </p:nvSpPr>
        <p:spPr>
          <a:xfrm>
            <a:off x="8467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886BDEB4-3CCE-40E5-809F-9A6CBC7B7F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187393"/>
              </p:ext>
            </p:extLst>
          </p:nvPr>
        </p:nvGraphicFramePr>
        <p:xfrm>
          <a:off x="887594" y="2607022"/>
          <a:ext cx="10416812" cy="4250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9" r:id="rId4" imgW="23974560" imgH="9790200" progId="">
                  <p:embed/>
                </p:oleObj>
              </mc:Choice>
              <mc:Fallback>
                <p:oleObj r:id="rId4" imgW="23974560" imgH="9790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7594" y="2607022"/>
                        <a:ext cx="10416812" cy="42509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3E060-B33B-4964-889E-77B88547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18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EE7D0471-7BF0-4626-8B97-E01FC1EF17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3031537"/>
              </p:ext>
            </p:extLst>
          </p:nvPr>
        </p:nvGraphicFramePr>
        <p:xfrm>
          <a:off x="5769199" y="1076974"/>
          <a:ext cx="5025801" cy="1906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" r:id="rId6" imgW="21384000" imgH="8114040" progId="">
                  <p:embed/>
                </p:oleObj>
              </mc:Choice>
              <mc:Fallback>
                <p:oleObj r:id="rId6" imgW="21384000" imgH="8114040" progId="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EE7D0471-7BF0-4626-8B97-E01FC1EF17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69199" y="1076974"/>
                        <a:ext cx="5025801" cy="1906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7C33240-A2E6-431A-A4AD-8D4987CB71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0462824"/>
              </p:ext>
            </p:extLst>
          </p:nvPr>
        </p:nvGraphicFramePr>
        <p:xfrm>
          <a:off x="1077197" y="905792"/>
          <a:ext cx="4605823" cy="2020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1" r:id="rId8" imgW="19580760" imgH="8596800" progId="">
                  <p:embed/>
                </p:oleObj>
              </mc:Choice>
              <mc:Fallback>
                <p:oleObj r:id="rId8" imgW="19580760" imgH="8596800" progId="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1208C98-3D3B-4364-A993-F1DBC301F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77197" y="905792"/>
                        <a:ext cx="4605823" cy="20200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8C38E7E6-D0B2-4F28-843D-49022EBEC79C}"/>
              </a:ext>
            </a:extLst>
          </p:cNvPr>
          <p:cNvGrpSpPr/>
          <p:nvPr/>
        </p:nvGrpSpPr>
        <p:grpSpPr>
          <a:xfrm>
            <a:off x="6096000" y="248460"/>
            <a:ext cx="5897972" cy="754002"/>
            <a:chOff x="6008871" y="-255672"/>
            <a:chExt cx="5897972" cy="75400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2B0FED-46C5-4448-9100-670BA377D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08871" y="-255672"/>
              <a:ext cx="5897972" cy="75400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C8A43F-4D3F-4041-BC9B-F84DFC5978F5}"/>
                </a:ext>
              </a:extLst>
            </p:cNvPr>
            <p:cNvSpPr/>
            <p:nvPr/>
          </p:nvSpPr>
          <p:spPr>
            <a:xfrm>
              <a:off x="8388230" y="214756"/>
              <a:ext cx="1119227" cy="212140"/>
            </a:xfrm>
            <a:prstGeom prst="rect">
              <a:avLst/>
            </a:prstGeom>
            <a:noFill/>
            <a:ln w="28575">
              <a:solidFill>
                <a:srgbClr val="F81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85545D-7BF7-4B53-AB91-8F8398173EF5}"/>
                </a:ext>
              </a:extLst>
            </p:cNvPr>
            <p:cNvSpPr/>
            <p:nvPr/>
          </p:nvSpPr>
          <p:spPr>
            <a:xfrm>
              <a:off x="7232430" y="214756"/>
              <a:ext cx="1119226" cy="212140"/>
            </a:xfrm>
            <a:prstGeom prst="rect">
              <a:avLst/>
            </a:prstGeom>
            <a:noFill/>
            <a:ln w="28575">
              <a:solidFill>
                <a:srgbClr val="0EE8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93C1EB-5FCD-4B77-B9B7-0FA70F7CA286}"/>
              </a:ext>
            </a:extLst>
          </p:cNvPr>
          <p:cNvSpPr txBox="1"/>
          <p:nvPr/>
        </p:nvSpPr>
        <p:spPr>
          <a:xfrm>
            <a:off x="-68465" y="113330"/>
            <a:ext cx="6510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>
                <a:solidFill>
                  <a:srgbClr val="315AD4"/>
                </a:solidFill>
              </a:rPr>
              <a:t>Consensus from 2 methods at 100 kb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F81010"/>
                </a:solidFill>
              </a:rPr>
              <a:t>Topdom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>
                <a:solidFill>
                  <a:srgbClr val="0EE800"/>
                </a:solidFill>
              </a:rPr>
              <a:t>TADTree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34131AF7-E97C-498A-9285-424E1A71C5DB}"/>
              </a:ext>
            </a:extLst>
          </p:cNvPr>
          <p:cNvSpPr/>
          <p:nvPr/>
        </p:nvSpPr>
        <p:spPr>
          <a:xfrm rot="5400000">
            <a:off x="3780997" y="2756505"/>
            <a:ext cx="569260" cy="338666"/>
          </a:xfrm>
          <a:prstGeom prst="rightArrow">
            <a:avLst/>
          </a:prstGeom>
          <a:solidFill>
            <a:srgbClr val="F8101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B50F8E5-8C46-45BD-878A-A1214788AC44}"/>
              </a:ext>
            </a:extLst>
          </p:cNvPr>
          <p:cNvSpPr/>
          <p:nvPr/>
        </p:nvSpPr>
        <p:spPr>
          <a:xfrm rot="5400000">
            <a:off x="7672412" y="2756505"/>
            <a:ext cx="569260" cy="338666"/>
          </a:xfrm>
          <a:prstGeom prst="rightArrow">
            <a:avLst/>
          </a:prstGeom>
          <a:solidFill>
            <a:srgbClr val="0EE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FD7F7D-E014-4169-855C-142247894864}"/>
              </a:ext>
            </a:extLst>
          </p:cNvPr>
          <p:cNvSpPr txBox="1"/>
          <p:nvPr/>
        </p:nvSpPr>
        <p:spPr>
          <a:xfrm>
            <a:off x="118533" y="4843694"/>
            <a:ext cx="2734733" cy="1477328"/>
          </a:xfrm>
          <a:prstGeom prst="rect">
            <a:avLst/>
          </a:prstGeom>
          <a:noFill/>
          <a:ln w="28575">
            <a:solidFill>
              <a:srgbClr val="315AD4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solidFill>
                  <a:srgbClr val="315AD4"/>
                </a:solidFill>
              </a:rPr>
              <a:t>If the sum of the positions exceed a threshold (for ex. 1) </a:t>
            </a:r>
            <a:r>
              <a:rPr lang="en-GB" sz="1800" dirty="0">
                <a:solidFill>
                  <a:srgbClr val="315AD4"/>
                </a:solidFill>
                <a:sym typeface="Wingdings" panose="05000000000000000000" pitchFamily="2" charset="2"/>
              </a:rPr>
              <a:t></a:t>
            </a:r>
          </a:p>
          <a:p>
            <a:pPr algn="ctr"/>
            <a:r>
              <a:rPr lang="en-GB" dirty="0">
                <a:solidFill>
                  <a:srgbClr val="315AD4"/>
                </a:solidFill>
                <a:sym typeface="Wingdings" panose="05000000000000000000" pitchFamily="2" charset="2"/>
              </a:rPr>
              <a:t>C</a:t>
            </a:r>
            <a:r>
              <a:rPr lang="en-GB" sz="1800" dirty="0">
                <a:solidFill>
                  <a:srgbClr val="315AD4"/>
                </a:solidFill>
              </a:rPr>
              <a:t>onsensus TAD boundary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828FFC-3A06-4A3E-83BA-4980DA343D20}"/>
              </a:ext>
            </a:extLst>
          </p:cNvPr>
          <p:cNvSpPr txBox="1"/>
          <p:nvPr/>
        </p:nvSpPr>
        <p:spPr>
          <a:xfrm>
            <a:off x="4661713" y="2786288"/>
            <a:ext cx="2885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315AD4"/>
                </a:solidFill>
              </a:rPr>
              <a:t>SUMMED GAUSSIANS</a:t>
            </a:r>
          </a:p>
        </p:txBody>
      </p:sp>
    </p:spTree>
    <p:extLst>
      <p:ext uri="{BB962C8B-B14F-4D97-AF65-F5344CB8AC3E}">
        <p14:creationId xmlns:p14="http://schemas.microsoft.com/office/powerpoint/2010/main" val="1863721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Table of contents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D43F1A-3C7B-4B19-B6F3-184225A46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80" b="89831" l="5070" r="89577">
                        <a14:foregroundMark x1="26479" y1="17232" x2="26479" y2="14689"/>
                        <a14:foregroundMark x1="20845" y1="38701" x2="24789" y2="39548"/>
                        <a14:foregroundMark x1="8451" y1="39548" x2="5352" y2="40113"/>
                        <a14:foregroundMark x1="13521" y1="7345" x2="19155" y2="6780"/>
                        <a14:foregroundMark x1="44789" y1="12429" x2="55493" y2="12994"/>
                        <a14:foregroundMark x1="46197" y1="24011" x2="52958" y2="24011"/>
                        <a14:foregroundMark x1="46197" y1="43785" x2="53803" y2="42655"/>
                        <a14:foregroundMark x1="47887" y1="54520" x2="56056" y2="53672"/>
                        <a14:foregroundMark x1="24789" y1="70056" x2="29014" y2="72316"/>
                        <a14:foregroundMark x1="43099" y1="74011" x2="55493" y2="74294"/>
                        <a14:foregroundMark x1="43944" y1="85311" x2="51268" y2="861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4028" y="305350"/>
            <a:ext cx="1257668" cy="125412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9727941-EAEA-4994-9047-BDAEE0C11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88" y="2222287"/>
            <a:ext cx="10554574" cy="43303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ntroduction and motivations</a:t>
            </a:r>
          </a:p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ethods – Banana-TAD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etrics and CTCF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onsensus weight method</a:t>
            </a:r>
          </a:p>
          <a:p>
            <a:pPr marL="514350" indent="-457200">
              <a:buFont typeface="+mj-lt"/>
              <a:buAutoNum type="arabicPeriod"/>
            </a:pPr>
            <a:r>
              <a:rPr lang="en-US" sz="3200" b="1" dirty="0"/>
              <a:t>R</a:t>
            </a:r>
            <a:r>
              <a:rPr lang="en-US" sz="3200" dirty="0"/>
              <a:t>esults</a:t>
            </a:r>
          </a:p>
          <a:p>
            <a:pPr marL="514350" indent="-457200">
              <a:buFont typeface="+mj-lt"/>
              <a:buAutoNum type="arabicPeriod"/>
            </a:pPr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F291D-6CE8-42CC-B827-CAB5F8E2CFD6}"/>
              </a:ext>
            </a:extLst>
          </p:cNvPr>
          <p:cNvSpPr txBox="1"/>
          <p:nvPr/>
        </p:nvSpPr>
        <p:spPr>
          <a:xfrm>
            <a:off x="7573295" y="5805550"/>
            <a:ext cx="4763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Let’s talk about the TADs,</a:t>
            </a:r>
          </a:p>
          <a:p>
            <a:pPr algn="ctr"/>
            <a:r>
              <a:rPr lang="en-GB" sz="1400" dirty="0"/>
              <a:t>can we talk about the TADs?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6351D-C657-4E21-B103-51873E14EA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820" y="2572977"/>
            <a:ext cx="4003965" cy="300869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9268C-F2D0-4368-B1EF-4857577B9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9468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036AE1A-2D3C-4C4F-ABAE-3ED9D597476F}"/>
              </a:ext>
            </a:extLst>
          </p:cNvPr>
          <p:cNvSpPr txBox="1"/>
          <p:nvPr/>
        </p:nvSpPr>
        <p:spPr>
          <a:xfrm>
            <a:off x="809996" y="2640599"/>
            <a:ext cx="9921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Preliminary results compared to Arrowhead (ground truth):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Results: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Based on our defined metrics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0037BB-608F-49A8-96AB-A99E23C2D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5860" y1="51586" x2="45860" y2="51586"/>
                        <a14:foregroundMark x1="41401" y1="64905" x2="41401" y2="64905"/>
                        <a14:foregroundMark x1="41401" y1="74630" x2="41401" y2="74630"/>
                        <a14:foregroundMark x1="85563" y1="69767" x2="85563" y2="69767"/>
                        <a14:foregroundMark x1="75159" y1="45243" x2="75159" y2="45243"/>
                        <a14:foregroundMark x1="76433" y1="53700" x2="76433" y2="53700"/>
                        <a14:foregroundMark x1="76433" y1="62156" x2="76433" y2="62156"/>
                        <a14:foregroundMark x1="75796" y1="70613" x2="75796" y2="706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4127" y="-113031"/>
            <a:ext cx="2135409" cy="21444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A3AA00-C18F-4E6F-AD33-BA24003EC83E}"/>
              </a:ext>
            </a:extLst>
          </p:cNvPr>
          <p:cNvSpPr txBox="1"/>
          <p:nvPr/>
        </p:nvSpPr>
        <p:spPr>
          <a:xfrm>
            <a:off x="2584699" y="4862574"/>
            <a:ext cx="7022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Values for 25kb and 100kb runs of test set cell lines</a:t>
            </a:r>
          </a:p>
          <a:p>
            <a:pPr algn="ctr"/>
            <a:r>
              <a:rPr lang="en-GB" sz="1600" dirty="0"/>
              <a:t>(Arrowhead 5kb vs Banana-TAD consensus)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1EEA7E-72D3-4E49-AE64-4079F07F0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B68642-A24A-4FFF-8316-9622E7E84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" y="3393364"/>
            <a:ext cx="11861800" cy="1469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23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036AE1A-2D3C-4C4F-ABAE-3ED9D597476F}"/>
              </a:ext>
            </a:extLst>
          </p:cNvPr>
          <p:cNvSpPr txBox="1"/>
          <p:nvPr/>
        </p:nvSpPr>
        <p:spPr>
          <a:xfrm>
            <a:off x="809996" y="2139189"/>
            <a:ext cx="8624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Comparison with partner teams’ data and metrics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Results: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Relative to other metrics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0037BB-608F-49A8-96AB-A99E23C2D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5860" y1="51586" x2="45860" y2="51586"/>
                        <a14:foregroundMark x1="41401" y1="64905" x2="41401" y2="64905"/>
                        <a14:foregroundMark x1="41401" y1="74630" x2="41401" y2="74630"/>
                        <a14:foregroundMark x1="85563" y1="69767" x2="85563" y2="69767"/>
                        <a14:foregroundMark x1="75159" y1="45243" x2="75159" y2="45243"/>
                        <a14:foregroundMark x1="76433" y1="53700" x2="76433" y2="53700"/>
                        <a14:foregroundMark x1="76433" y1="62156" x2="76433" y2="62156"/>
                        <a14:foregroundMark x1="75796" y1="70613" x2="75796" y2="706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4127" y="-113031"/>
            <a:ext cx="2135409" cy="21444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A43A3F-399D-49DD-8986-83F6EAB1CBE3}"/>
                  </a:ext>
                </a:extLst>
              </p:cNvPr>
              <p:cNvSpPr txBox="1"/>
              <p:nvPr/>
            </p:nvSpPr>
            <p:spPr>
              <a:xfrm>
                <a:off x="8721750" y="4147080"/>
                <a:ext cx="3216251" cy="8543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/>
                  <a:t>Our metrics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GB" sz="1600" b="1" i="1" smtClean="0">
                            <a:latin typeface="Cambria Math" panose="02040503050406030204" pitchFamily="18" charset="0"/>
                          </a:rPr>
                          <m:t>𝒈𝒕</m:t>
                        </m:r>
                      </m:sub>
                    </m:sSub>
                  </m:oMath>
                </a14:m>
                <a:r>
                  <a:rPr lang="en-GB" sz="16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GB" sz="1600" b="1" i="1" smtClean="0">
                            <a:latin typeface="Cambria Math" panose="02040503050406030204" pitchFamily="18" charset="0"/>
                          </a:rPr>
                          <m:t>𝒑𝒓𝒆𝒅</m:t>
                        </m:r>
                      </m:sub>
                    </m:sSub>
                  </m:oMath>
                </a14:m>
                <a:r>
                  <a:rPr lang="en-GB" sz="1600" b="1" dirty="0"/>
                  <a:t>:</a:t>
                </a:r>
                <a:br>
                  <a:rPr lang="en-GB" sz="1600" b="1" dirty="0"/>
                </a:br>
                <a:r>
                  <a:rPr lang="en-GB" sz="1600" dirty="0"/>
                  <a:t>25kb and 100kb comparison with WA1 and WA2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EA43A3F-399D-49DD-8986-83F6EAB1C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1750" y="4147080"/>
                <a:ext cx="3216251" cy="854336"/>
              </a:xfrm>
              <a:prstGeom prst="rect">
                <a:avLst/>
              </a:prstGeom>
              <a:blipFill>
                <a:blip r:embed="rId5"/>
                <a:stretch>
                  <a:fillRect t="-2857" b="-7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789A5-0462-4764-819A-3787AFED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21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27CC241-7FE8-42FB-9C78-25FA259B1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02" y="2370021"/>
            <a:ext cx="8766398" cy="438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3457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036AE1A-2D3C-4C4F-ABAE-3ED9D597476F}"/>
              </a:ext>
            </a:extLst>
          </p:cNvPr>
          <p:cNvSpPr txBox="1"/>
          <p:nvPr/>
        </p:nvSpPr>
        <p:spPr>
          <a:xfrm>
            <a:off x="809996" y="2139189"/>
            <a:ext cx="8624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Comparison with partner teams’ data and metrics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Results: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Relative to other metrics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0037BB-608F-49A8-96AB-A99E23C2D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5860" y1="51586" x2="45860" y2="51586"/>
                        <a14:foregroundMark x1="41401" y1="64905" x2="41401" y2="64905"/>
                        <a14:foregroundMark x1="41401" y1="74630" x2="41401" y2="74630"/>
                        <a14:foregroundMark x1="85563" y1="69767" x2="85563" y2="69767"/>
                        <a14:foregroundMark x1="75159" y1="45243" x2="75159" y2="45243"/>
                        <a14:foregroundMark x1="76433" y1="53700" x2="76433" y2="53700"/>
                        <a14:foregroundMark x1="76433" y1="62156" x2="76433" y2="62156"/>
                        <a14:foregroundMark x1="75796" y1="70613" x2="75796" y2="706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4127" y="-113031"/>
            <a:ext cx="2135409" cy="214447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789A5-0462-4764-819A-3787AFED5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4F03F5-6A7F-46F1-9DA3-F36E00399578}"/>
              </a:ext>
            </a:extLst>
          </p:cNvPr>
          <p:cNvSpPr txBox="1"/>
          <p:nvPr/>
        </p:nvSpPr>
        <p:spPr>
          <a:xfrm>
            <a:off x="8708885" y="4057121"/>
            <a:ext cx="31105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WA1 metrics coverage and matching:</a:t>
            </a:r>
            <a:br>
              <a:rPr lang="en-GB" sz="1600" b="1" dirty="0"/>
            </a:br>
            <a:r>
              <a:rPr lang="en-GB" sz="1600" dirty="0"/>
              <a:t>25kb and 100kb comparison with WA1 and WA2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CF1C3F88-39E5-4B7C-8B05-192E7FBBE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65" y="2267545"/>
            <a:ext cx="9005217" cy="450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915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Table of contents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D43F1A-3C7B-4B19-B6F3-184225A46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80" b="89831" l="5070" r="89577">
                        <a14:foregroundMark x1="26479" y1="17232" x2="26479" y2="14689"/>
                        <a14:foregroundMark x1="20845" y1="38701" x2="24789" y2="39548"/>
                        <a14:foregroundMark x1="8451" y1="39548" x2="5352" y2="40113"/>
                        <a14:foregroundMark x1="13521" y1="7345" x2="19155" y2="6780"/>
                        <a14:foregroundMark x1="44789" y1="12429" x2="55493" y2="12994"/>
                        <a14:foregroundMark x1="46197" y1="24011" x2="52958" y2="24011"/>
                        <a14:foregroundMark x1="46197" y1="43785" x2="53803" y2="42655"/>
                        <a14:foregroundMark x1="47887" y1="54520" x2="56056" y2="53672"/>
                        <a14:foregroundMark x1="24789" y1="70056" x2="29014" y2="72316"/>
                        <a14:foregroundMark x1="43099" y1="74011" x2="55493" y2="74294"/>
                        <a14:foregroundMark x1="43944" y1="85311" x2="51268" y2="861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4028" y="305350"/>
            <a:ext cx="1257668" cy="125412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9727941-EAEA-4994-9047-BDAEE0C11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88" y="2222287"/>
            <a:ext cx="10554574" cy="43303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3200" b="1" dirty="0"/>
              <a:t>I</a:t>
            </a:r>
            <a:r>
              <a:rPr lang="en-US" sz="3200" dirty="0"/>
              <a:t>ntroduction and motivations</a:t>
            </a:r>
          </a:p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ethods – Banana-TAD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etrics and CTCF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onsensus weight method</a:t>
            </a:r>
          </a:p>
          <a:p>
            <a:pPr marL="514350" indent="-457200">
              <a:buFont typeface="+mj-lt"/>
              <a:buAutoNum type="arabicPeriod"/>
            </a:pPr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R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esults</a:t>
            </a:r>
          </a:p>
          <a:p>
            <a:pPr marL="514350" indent="-457200">
              <a:buFont typeface="+mj-lt"/>
              <a:buAutoNum type="arabicPeriod"/>
            </a:pPr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D3762-84FD-4078-B9F2-C0D57E62B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734" y="2364124"/>
            <a:ext cx="4218104" cy="35026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95459-A7A8-4B09-B1EA-4269AE259CB2}"/>
              </a:ext>
            </a:extLst>
          </p:cNvPr>
          <p:cNvSpPr txBox="1"/>
          <p:nvPr/>
        </p:nvSpPr>
        <p:spPr>
          <a:xfrm>
            <a:off x="7358735" y="5901942"/>
            <a:ext cx="4763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A familiar sight…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91368-21B7-40E2-BE60-99429D619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4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Table of contents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D43F1A-3C7B-4B19-B6F3-184225A46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80" b="89831" l="5070" r="89577">
                        <a14:foregroundMark x1="26479" y1="17232" x2="26479" y2="14689"/>
                        <a14:foregroundMark x1="20845" y1="38701" x2="24789" y2="39548"/>
                        <a14:foregroundMark x1="8451" y1="39548" x2="5352" y2="40113"/>
                        <a14:foregroundMark x1="13521" y1="7345" x2="19155" y2="6780"/>
                        <a14:foregroundMark x1="44789" y1="12429" x2="55493" y2="12994"/>
                        <a14:foregroundMark x1="46197" y1="24011" x2="52958" y2="24011"/>
                        <a14:foregroundMark x1="46197" y1="43785" x2="53803" y2="42655"/>
                        <a14:foregroundMark x1="47887" y1="54520" x2="56056" y2="53672"/>
                        <a14:foregroundMark x1="24789" y1="70056" x2="29014" y2="72316"/>
                        <a14:foregroundMark x1="43099" y1="74011" x2="55493" y2="74294"/>
                        <a14:foregroundMark x1="43944" y1="85311" x2="51268" y2="861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4028" y="305350"/>
            <a:ext cx="1257668" cy="125412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9727941-EAEA-4994-9047-BDAEE0C11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88" y="2222287"/>
            <a:ext cx="10554574" cy="43303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ntroduction and motivations</a:t>
            </a:r>
          </a:p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ethods – Banana-TAD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M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etrics and CTCF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onsensus weight method</a:t>
            </a:r>
          </a:p>
          <a:p>
            <a:pPr marL="514350" indent="-457200">
              <a:buFont typeface="+mj-lt"/>
              <a:buAutoNum type="arabicPeriod"/>
            </a:pPr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R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esults</a:t>
            </a:r>
          </a:p>
          <a:p>
            <a:pPr marL="514350" indent="-457200">
              <a:buFont typeface="+mj-lt"/>
              <a:buAutoNum type="arabicPeriod"/>
            </a:pPr>
            <a:r>
              <a:rPr lang="en-US" sz="3200" b="1" dirty="0"/>
              <a:t>C</a:t>
            </a:r>
            <a:r>
              <a:rPr lang="en-US" sz="3200" dirty="0"/>
              <a:t>onclusion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AF291D-6CE8-42CC-B827-CAB5F8E2CFD6}"/>
              </a:ext>
            </a:extLst>
          </p:cNvPr>
          <p:cNvSpPr txBox="1"/>
          <p:nvPr/>
        </p:nvSpPr>
        <p:spPr>
          <a:xfrm>
            <a:off x="7573296" y="5586115"/>
            <a:ext cx="4763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The human brain after creating the best TAD detection method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A41819-36FE-4709-804C-FC5C4108F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43" y="3086059"/>
            <a:ext cx="3779520" cy="2324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961054-C41F-4555-AA07-E4B8D9C73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40395218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036AE1A-2D3C-4C4F-ABAE-3ED9D597476F}"/>
              </a:ext>
            </a:extLst>
          </p:cNvPr>
          <p:cNvSpPr txBox="1"/>
          <p:nvPr/>
        </p:nvSpPr>
        <p:spPr>
          <a:xfrm>
            <a:off x="809996" y="2412541"/>
            <a:ext cx="10813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The importance in TAD detection is hampered by </a:t>
            </a:r>
            <a:r>
              <a:rPr lang="en-GB" sz="2400" b="1" dirty="0"/>
              <a:t>lack of consensus </a:t>
            </a:r>
            <a:r>
              <a:rPr lang="en-GB" sz="2400" dirty="0"/>
              <a:t>on what a TAD is.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Additionally, </a:t>
            </a:r>
            <a:r>
              <a:rPr lang="en-GB" sz="2400" b="1" dirty="0"/>
              <a:t>more than a few </a:t>
            </a:r>
            <a:r>
              <a:rPr lang="en-GB" sz="2400" dirty="0"/>
              <a:t>established TAD detection tools exist…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Conclusion: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Overview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6F877-C6B2-4C4C-A093-8FC44097C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7" b="98690" l="3106" r="98965">
                        <a14:foregroundMark x1="25673" y1="20961" x2="25673" y2="20961"/>
                        <a14:foregroundMark x1="24845" y1="26856" x2="24845" y2="26856"/>
                        <a14:foregroundMark x1="24845" y1="32969" x2="24845" y2="32969"/>
                        <a14:foregroundMark x1="24845" y1="39956" x2="24845" y2="39956"/>
                        <a14:foregroundMark x1="34369" y1="47380" x2="34369" y2="47380"/>
                        <a14:foregroundMark x1="27536" y1="57642" x2="27536" y2="57642"/>
                        <a14:foregroundMark x1="14700" y1="55022" x2="14700" y2="55022"/>
                        <a14:foregroundMark x1="10973" y1="33188" x2="10973" y2="33188"/>
                        <a14:foregroundMark x1="11387" y1="39301" x2="11387" y2="39301"/>
                        <a14:foregroundMark x1="11594" y1="26856" x2="11594" y2="26856"/>
                        <a14:foregroundMark x1="12008" y1="20961" x2="12008" y2="20961"/>
                        <a14:foregroundMark x1="77019" y1="76419" x2="77019" y2="76419"/>
                        <a14:backgroundMark x1="42650" y1="37991" x2="42650" y2="37991"/>
                        <a14:backgroundMark x1="56315" y1="24236" x2="56315" y2="24236"/>
                        <a14:backgroundMark x1="65217" y1="33406" x2="65217" y2="33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4127" y="51206"/>
            <a:ext cx="1936340" cy="18361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E92AE-F565-4FB9-92E9-D0C129D6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943590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36AE1A-2D3C-4C4F-ABAE-3ED9D597476F}"/>
                  </a:ext>
                </a:extLst>
              </p:cNvPr>
              <p:cNvSpPr txBox="1"/>
              <p:nvPr/>
            </p:nvSpPr>
            <p:spPr>
              <a:xfrm>
                <a:off x="809996" y="2412541"/>
                <a:ext cx="10813857" cy="25179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GB" sz="2400" dirty="0"/>
                  <a:t>The importance in TAD detection is hampered by </a:t>
                </a:r>
                <a:r>
                  <a:rPr lang="en-GB" sz="2400" b="1" dirty="0"/>
                  <a:t>lack of consensus </a:t>
                </a:r>
                <a:r>
                  <a:rPr lang="en-GB" sz="2400" dirty="0"/>
                  <a:t>on what a TAD is. 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GB" sz="2400" dirty="0"/>
                  <a:t>Additionally, </a:t>
                </a:r>
                <a:r>
                  <a:rPr lang="en-GB" sz="2400" b="1" dirty="0"/>
                  <a:t>more than a few </a:t>
                </a:r>
                <a:r>
                  <a:rPr lang="en-GB" sz="2400" dirty="0"/>
                  <a:t>established TAD detection tools exist…</a:t>
                </a:r>
              </a:p>
              <a:p>
                <a:pPr lvl="1"/>
                <a:r>
                  <a:rPr lang="en-GB" sz="2000" dirty="0">
                    <a:sym typeface="Wingdings" panose="05000000000000000000" pitchFamily="2" charset="2"/>
                  </a:rPr>
                  <a:t></a:t>
                </a:r>
                <a:r>
                  <a:rPr lang="en-GB" sz="2400" dirty="0">
                    <a:sym typeface="Wingdings" panose="05000000000000000000" pitchFamily="2" charset="2"/>
                  </a:rPr>
                  <a:t> </a:t>
                </a:r>
                <a:r>
                  <a:rPr lang="en-GB" sz="2000" dirty="0">
                    <a:sym typeface="Wingdings" panose="05000000000000000000" pitchFamily="2" charset="2"/>
                  </a:rPr>
                  <a:t>Inspiration for our consensus TAD-caller </a:t>
                </a:r>
                <a:r>
                  <a:rPr lang="en-GB" sz="2000" b="1" dirty="0">
                    <a:sym typeface="Wingdings" panose="05000000000000000000" pitchFamily="2" charset="2"/>
                  </a:rPr>
                  <a:t>Banana-TAD</a:t>
                </a:r>
              </a:p>
              <a:p>
                <a:pPr marL="800100" lvl="1" indent="-342900">
                  <a:buFont typeface="Wingdings" panose="05000000000000000000" pitchFamily="2" charset="2"/>
                  <a:buChar char="è"/>
                </a:pPr>
                <a:r>
                  <a:rPr lang="en-GB" sz="2000" dirty="0"/>
                  <a:t>Topdom + TADTree + OnTAD + TADBit (+ Arrowhead for ground truth)</a:t>
                </a:r>
              </a:p>
              <a:p>
                <a:pPr marL="800100" lvl="1" indent="-342900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2000" b="0" i="1">
                            <a:latin typeface="Cambria Math" panose="02040503050406030204" pitchFamily="18" charset="0"/>
                          </a:rPr>
                          <m:t>𝑔𝑡</m:t>
                        </m:r>
                      </m:sub>
                    </m:sSub>
                  </m:oMath>
                </a14:m>
                <a:r>
                  <a:rPr lang="en-GB" sz="20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GB" sz="20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000" dirty="0"/>
                  <a:t> for gold standard + CTCF integration </a:t>
                </a:r>
                <a:r>
                  <a:rPr lang="en-GB" sz="20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𝑊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marL="800100" lvl="1" indent="-342900">
                  <a:buFont typeface="Wingdings" panose="05000000000000000000" pitchFamily="2" charset="2"/>
                  <a:buChar char="è"/>
                </a:pPr>
                <a:r>
                  <a:rPr lang="en-GB" sz="2000" dirty="0"/>
                  <a:t>Mix of 25 and 100 kb for training and testing on 5 cell lines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36AE1A-2D3C-4C4F-ABAE-3ED9D5974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96" y="2412541"/>
                <a:ext cx="10813857" cy="2517933"/>
              </a:xfrm>
              <a:prstGeom prst="rect">
                <a:avLst/>
              </a:prstGeom>
              <a:blipFill>
                <a:blip r:embed="rId3"/>
                <a:stretch>
                  <a:fillRect l="-789" t="-1937" b="-3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Conclusion: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Overview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6F877-C6B2-4C4C-A093-8FC44097C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47" b="98690" l="3106" r="98965">
                        <a14:foregroundMark x1="25673" y1="20961" x2="25673" y2="20961"/>
                        <a14:foregroundMark x1="24845" y1="26856" x2="24845" y2="26856"/>
                        <a14:foregroundMark x1="24845" y1="32969" x2="24845" y2="32969"/>
                        <a14:foregroundMark x1="24845" y1="39956" x2="24845" y2="39956"/>
                        <a14:foregroundMark x1="34369" y1="47380" x2="34369" y2="47380"/>
                        <a14:foregroundMark x1="27536" y1="57642" x2="27536" y2="57642"/>
                        <a14:foregroundMark x1="14700" y1="55022" x2="14700" y2="55022"/>
                        <a14:foregroundMark x1="10973" y1="33188" x2="10973" y2="33188"/>
                        <a14:foregroundMark x1="11387" y1="39301" x2="11387" y2="39301"/>
                        <a14:foregroundMark x1="11594" y1="26856" x2="11594" y2="26856"/>
                        <a14:foregroundMark x1="12008" y1="20961" x2="12008" y2="20961"/>
                        <a14:foregroundMark x1="77019" y1="76419" x2="77019" y2="76419"/>
                        <a14:backgroundMark x1="42650" y1="37991" x2="42650" y2="37991"/>
                        <a14:backgroundMark x1="56315" y1="24236" x2="56315" y2="24236"/>
                        <a14:backgroundMark x1="65217" y1="33406" x2="65217" y2="33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4127" y="51206"/>
            <a:ext cx="1936340" cy="18361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9D48A5-E321-4195-92C8-2E95B3E514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957" r="899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284" y="3799272"/>
            <a:ext cx="2642067" cy="148230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38F726-53AC-49D7-9F92-4B67F6732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37859224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36AE1A-2D3C-4C4F-ABAE-3ED9D597476F}"/>
                  </a:ext>
                </a:extLst>
              </p:cNvPr>
              <p:cNvSpPr txBox="1"/>
              <p:nvPr/>
            </p:nvSpPr>
            <p:spPr>
              <a:xfrm>
                <a:off x="809996" y="2412541"/>
                <a:ext cx="10813857" cy="3810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GB" sz="2400" dirty="0"/>
                  <a:t>The importance in TAD detection is hampered by </a:t>
                </a:r>
                <a:r>
                  <a:rPr lang="en-GB" sz="2400" b="1" dirty="0"/>
                  <a:t>lack of consensus </a:t>
                </a:r>
                <a:r>
                  <a:rPr lang="en-GB" sz="2400" dirty="0"/>
                  <a:t>on what a TAD is. </a:t>
                </a:r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GB" sz="2400" dirty="0"/>
                  <a:t>Additionally, </a:t>
                </a:r>
                <a:r>
                  <a:rPr lang="en-GB" sz="2400" b="1" dirty="0"/>
                  <a:t>more than a few </a:t>
                </a:r>
                <a:r>
                  <a:rPr lang="en-GB" sz="2400" dirty="0"/>
                  <a:t>established TAD detection tools exist…</a:t>
                </a:r>
              </a:p>
              <a:p>
                <a:pPr lvl="1"/>
                <a:r>
                  <a:rPr lang="en-GB" sz="2000" dirty="0">
                    <a:sym typeface="Wingdings" panose="05000000000000000000" pitchFamily="2" charset="2"/>
                  </a:rPr>
                  <a:t></a:t>
                </a:r>
                <a:r>
                  <a:rPr lang="en-GB" sz="2400" dirty="0">
                    <a:sym typeface="Wingdings" panose="05000000000000000000" pitchFamily="2" charset="2"/>
                  </a:rPr>
                  <a:t> </a:t>
                </a:r>
                <a:r>
                  <a:rPr lang="en-GB" sz="2000" dirty="0">
                    <a:sym typeface="Wingdings" panose="05000000000000000000" pitchFamily="2" charset="2"/>
                  </a:rPr>
                  <a:t>Inspiration for our consensus TAD-caller </a:t>
                </a:r>
                <a:r>
                  <a:rPr lang="en-GB" sz="2000" b="1" dirty="0">
                    <a:sym typeface="Wingdings" panose="05000000000000000000" pitchFamily="2" charset="2"/>
                  </a:rPr>
                  <a:t>Banana-TAD</a:t>
                </a:r>
              </a:p>
              <a:p>
                <a:pPr marL="800100" lvl="1" indent="-342900">
                  <a:buFont typeface="Wingdings" panose="05000000000000000000" pitchFamily="2" charset="2"/>
                  <a:buChar char="è"/>
                </a:pPr>
                <a:r>
                  <a:rPr lang="en-GB" sz="2000" dirty="0"/>
                  <a:t>Topdom + TADTree + OnTAD + TADBit (+ Arrowhead for ground truth)</a:t>
                </a:r>
              </a:p>
              <a:p>
                <a:pPr marL="800100" lvl="1" indent="-342900">
                  <a:buFont typeface="Wingdings" panose="05000000000000000000" pitchFamily="2" charset="2"/>
                  <a:buChar char="è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2000" b="0" i="1">
                            <a:latin typeface="Cambria Math" panose="02040503050406030204" pitchFamily="18" charset="0"/>
                          </a:rPr>
                          <m:t>𝑔𝑡</m:t>
                        </m:r>
                      </m:sub>
                    </m:sSub>
                  </m:oMath>
                </a14:m>
                <a:r>
                  <a:rPr lang="en-GB" sz="20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GB" sz="20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000" dirty="0"/>
                  <a:t> for gold standard + CTCF integration </a:t>
                </a:r>
                <a:r>
                  <a:rPr lang="en-GB" sz="2000" dirty="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GB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𝑊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endParaRPr lang="en-GB" sz="2000" dirty="0"/>
              </a:p>
              <a:p>
                <a:pPr marL="800100" lvl="1" indent="-342900">
                  <a:buFont typeface="Wingdings" panose="05000000000000000000" pitchFamily="2" charset="2"/>
                  <a:buChar char="è"/>
                </a:pPr>
                <a:r>
                  <a:rPr lang="en-GB" sz="2000" dirty="0"/>
                  <a:t>Mix of 25 and 100 kb for training and testing on 5 cell lines</a:t>
                </a:r>
              </a:p>
              <a:p>
                <a:pPr marL="800100" lvl="1" indent="-342900">
                  <a:buFont typeface="Wingdings" panose="05000000000000000000" pitchFamily="2" charset="2"/>
                  <a:buChar char="è"/>
                </a:pPr>
                <a:endParaRPr lang="en-GB" sz="2000" dirty="0"/>
              </a:p>
              <a:p>
                <a:pPr marL="342900" indent="-342900">
                  <a:buFont typeface="Wingdings" panose="05000000000000000000" pitchFamily="2" charset="2"/>
                  <a:buChar char="v"/>
                </a:pPr>
                <a:r>
                  <a:rPr lang="en-GB" sz="2400" dirty="0"/>
                  <a:t>Promising first results:</a:t>
                </a:r>
              </a:p>
              <a:p>
                <a:pPr marL="800100" lvl="1" indent="-342900">
                  <a:buFont typeface="Wingdings" panose="05000000000000000000" pitchFamily="2" charset="2"/>
                  <a:buChar char="è"/>
                </a:pPr>
                <a:r>
                  <a:rPr lang="en-GB" sz="2000" dirty="0">
                    <a:sym typeface="Wingdings" panose="05000000000000000000" pitchFamily="2" charset="2"/>
                  </a:rPr>
                  <a:t>Good performance when compared to ground truth predictions </a:t>
                </a:r>
                <a:r>
                  <a:rPr lang="en-GB" sz="2000" b="1" dirty="0">
                    <a:solidFill>
                      <a:srgbClr val="00B050"/>
                    </a:solidFill>
                  </a:rPr>
                  <a:t>✓</a:t>
                </a:r>
                <a:endParaRPr lang="en-GB" sz="2000" dirty="0">
                  <a:sym typeface="Wingdings" panose="05000000000000000000" pitchFamily="2" charset="2"/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è"/>
                </a:pPr>
                <a:r>
                  <a:rPr lang="en-GB" sz="2000" dirty="0">
                    <a:sym typeface="Wingdings" panose="05000000000000000000" pitchFamily="2" charset="2"/>
                  </a:rPr>
                  <a:t>Good performance when running on our metrics + partner metrics </a:t>
                </a:r>
                <a:r>
                  <a:rPr lang="en-GB" sz="2000" b="1" dirty="0">
                    <a:solidFill>
                      <a:srgbClr val="00B050"/>
                    </a:solidFill>
                  </a:rPr>
                  <a:t>✓</a:t>
                </a:r>
                <a:endParaRPr lang="en-GB" sz="20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036AE1A-2D3C-4C4F-ABAE-3ED9D5974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96" y="2412541"/>
                <a:ext cx="10813857" cy="3810595"/>
              </a:xfrm>
              <a:prstGeom prst="rect">
                <a:avLst/>
              </a:prstGeom>
              <a:blipFill>
                <a:blip r:embed="rId3"/>
                <a:stretch>
                  <a:fillRect l="-789" t="-1280" b="-20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Conclusion: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Overview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6F877-C6B2-4C4C-A093-8FC44097C5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47" b="98690" l="3106" r="98965">
                        <a14:foregroundMark x1="25673" y1="20961" x2="25673" y2="20961"/>
                        <a14:foregroundMark x1="24845" y1="26856" x2="24845" y2="26856"/>
                        <a14:foregroundMark x1="24845" y1="32969" x2="24845" y2="32969"/>
                        <a14:foregroundMark x1="24845" y1="39956" x2="24845" y2="39956"/>
                        <a14:foregroundMark x1="34369" y1="47380" x2="34369" y2="47380"/>
                        <a14:foregroundMark x1="27536" y1="57642" x2="27536" y2="57642"/>
                        <a14:foregroundMark x1="14700" y1="55022" x2="14700" y2="55022"/>
                        <a14:foregroundMark x1="10973" y1="33188" x2="10973" y2="33188"/>
                        <a14:foregroundMark x1="11387" y1="39301" x2="11387" y2="39301"/>
                        <a14:foregroundMark x1="11594" y1="26856" x2="11594" y2="26856"/>
                        <a14:foregroundMark x1="12008" y1="20961" x2="12008" y2="20961"/>
                        <a14:foregroundMark x1="77019" y1="76419" x2="77019" y2="76419"/>
                        <a14:backgroundMark x1="42650" y1="37991" x2="42650" y2="37991"/>
                        <a14:backgroundMark x1="56315" y1="24236" x2="56315" y2="24236"/>
                        <a14:backgroundMark x1="65217" y1="33406" x2="65217" y2="33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4127" y="51206"/>
            <a:ext cx="1936340" cy="1836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6FDC89-83A4-435A-9053-212E60CF68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9957" r="899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284" y="3799272"/>
            <a:ext cx="2642067" cy="148230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8E9FBA-FD41-4090-8D6C-604865E29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16504850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036AE1A-2D3C-4C4F-ABAE-3ED9D597476F}"/>
              </a:ext>
            </a:extLst>
          </p:cNvPr>
          <p:cNvSpPr txBox="1"/>
          <p:nvPr/>
        </p:nvSpPr>
        <p:spPr>
          <a:xfrm>
            <a:off x="809996" y="2412541"/>
            <a:ext cx="1010428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However: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Unable to implement </a:t>
            </a:r>
            <a:r>
              <a:rPr lang="en-GB" sz="2000" b="1" dirty="0"/>
              <a:t>all resolutions </a:t>
            </a:r>
            <a:r>
              <a:rPr lang="en-GB" sz="2000" dirty="0"/>
              <a:t>for all methods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Very time consuming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Only incorporated CTCF peaks</a:t>
            </a:r>
          </a:p>
          <a:p>
            <a:pPr lvl="1"/>
            <a:endParaRPr lang="en-GB" sz="2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Conclusion: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Looking to the future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6F877-C6B2-4C4C-A093-8FC44097C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7" b="98690" l="3106" r="98965">
                        <a14:foregroundMark x1="25673" y1="20961" x2="25673" y2="20961"/>
                        <a14:foregroundMark x1="24845" y1="26856" x2="24845" y2="26856"/>
                        <a14:foregroundMark x1="24845" y1="32969" x2="24845" y2="32969"/>
                        <a14:foregroundMark x1="24845" y1="39956" x2="24845" y2="39956"/>
                        <a14:foregroundMark x1="34369" y1="47380" x2="34369" y2="47380"/>
                        <a14:foregroundMark x1="27536" y1="57642" x2="27536" y2="57642"/>
                        <a14:foregroundMark x1="14700" y1="55022" x2="14700" y2="55022"/>
                        <a14:foregroundMark x1="10973" y1="33188" x2="10973" y2="33188"/>
                        <a14:foregroundMark x1="11387" y1="39301" x2="11387" y2="39301"/>
                        <a14:foregroundMark x1="11594" y1="26856" x2="11594" y2="26856"/>
                        <a14:foregroundMark x1="12008" y1="20961" x2="12008" y2="20961"/>
                        <a14:foregroundMark x1="77019" y1="76419" x2="77019" y2="76419"/>
                        <a14:backgroundMark x1="42650" y1="37991" x2="42650" y2="37991"/>
                        <a14:backgroundMark x1="56315" y1="24236" x2="56315" y2="24236"/>
                        <a14:backgroundMark x1="65217" y1="33406" x2="65217" y2="33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4127" y="51206"/>
            <a:ext cx="1936340" cy="18361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B9B7B4-9C1B-49D4-A2A5-113AC2EA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1891992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036AE1A-2D3C-4C4F-ABAE-3ED9D597476F}"/>
              </a:ext>
            </a:extLst>
          </p:cNvPr>
          <p:cNvSpPr txBox="1"/>
          <p:nvPr/>
        </p:nvSpPr>
        <p:spPr>
          <a:xfrm>
            <a:off x="809996" y="2412541"/>
            <a:ext cx="1010428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However: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Unable to implement </a:t>
            </a:r>
            <a:r>
              <a:rPr lang="en-GB" sz="2000" b="1" dirty="0"/>
              <a:t>all resolutions </a:t>
            </a:r>
            <a:r>
              <a:rPr lang="en-GB" sz="2000" dirty="0"/>
              <a:t>for all methods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Very time consuming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Only incorporated CTCF peaks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Future work: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Include 25 and 100 kb resolution weights on all methods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Incorporate more methods into the mix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Validate on </a:t>
            </a:r>
            <a:r>
              <a:rPr lang="en-GB" sz="2000" b="1" dirty="0"/>
              <a:t>other “ground truth” </a:t>
            </a:r>
            <a:r>
              <a:rPr lang="en-GB" sz="2000" dirty="0"/>
              <a:t>besides 5kb Arrowhead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Incorporate other DNA binding proteins: RAD21, SMC3, etc.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… more tuning, of course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Conclusion: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Looking to the future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C6F877-C6B2-4C4C-A093-8FC44097C5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7" b="98690" l="3106" r="98965">
                        <a14:foregroundMark x1="25673" y1="20961" x2="25673" y2="20961"/>
                        <a14:foregroundMark x1="24845" y1="26856" x2="24845" y2="26856"/>
                        <a14:foregroundMark x1="24845" y1="32969" x2="24845" y2="32969"/>
                        <a14:foregroundMark x1="24845" y1="39956" x2="24845" y2="39956"/>
                        <a14:foregroundMark x1="34369" y1="47380" x2="34369" y2="47380"/>
                        <a14:foregroundMark x1="27536" y1="57642" x2="27536" y2="57642"/>
                        <a14:foregroundMark x1="14700" y1="55022" x2="14700" y2="55022"/>
                        <a14:foregroundMark x1="10973" y1="33188" x2="10973" y2="33188"/>
                        <a14:foregroundMark x1="11387" y1="39301" x2="11387" y2="39301"/>
                        <a14:foregroundMark x1="11594" y1="26856" x2="11594" y2="26856"/>
                        <a14:foregroundMark x1="12008" y1="20961" x2="12008" y2="20961"/>
                        <a14:foregroundMark x1="77019" y1="76419" x2="77019" y2="76419"/>
                        <a14:backgroundMark x1="42650" y1="37991" x2="42650" y2="37991"/>
                        <a14:backgroundMark x1="56315" y1="24236" x2="56315" y2="24236"/>
                        <a14:backgroundMark x1="65217" y1="33406" x2="65217" y2="334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4127" y="51206"/>
            <a:ext cx="1936340" cy="18361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D8108-04E6-4FB2-A9BD-5C3D38750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351" y="3817827"/>
            <a:ext cx="3019536" cy="28531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19645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D6198C0F-3A50-47E9-9EC9-A455F8710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038" y="1168016"/>
            <a:ext cx="11340362" cy="40538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400" dirty="0"/>
              <a:t>Find our GitHub       at: </a:t>
            </a:r>
            <a:r>
              <a:rPr lang="en-GB" sz="2400" dirty="0">
                <a:hlinkClick r:id="rId3"/>
              </a:rPr>
              <a:t>https://github.com/meet-eu-21/Team-SA1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28FCCFE-E565-4F00-A7E8-4443063D22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91" b="93580" l="9636" r="89936">
                        <a14:foregroundMark x1="46895" y1="25432" x2="46895" y2="25432"/>
                        <a14:foregroundMark x1="51178" y1="15062" x2="51178" y2="15062"/>
                        <a14:foregroundMark x1="77302" y1="17284" x2="77302" y2="17284"/>
                        <a14:foregroundMark x1="81156" y1="68642" x2="81156" y2="68642"/>
                        <a14:foregroundMark x1="79657" y1="81975" x2="79657" y2="81975"/>
                        <a14:foregroundMark x1="48822" y1="60988" x2="48822" y2="60988"/>
                        <a14:foregroundMark x1="47752" y1="81728" x2="47752" y2="81728"/>
                        <a14:foregroundMark x1="19914" y1="61975" x2="19914" y2="61975"/>
                        <a14:foregroundMark x1="18630" y1="84938" x2="18630" y2="84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6717" y="114142"/>
            <a:ext cx="2013941" cy="174656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69FFA-B885-4164-A09D-90F2319861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0131" y="2699130"/>
            <a:ext cx="457200" cy="4572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479BE2-C8EB-480E-A94A-5963BFD6E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588116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D6198C0F-3A50-47E9-9EC9-A455F8710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038" y="1168016"/>
            <a:ext cx="11340362" cy="405389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400" dirty="0"/>
              <a:t>Find our GitHub       at: </a:t>
            </a:r>
            <a:r>
              <a:rPr lang="en-GB" sz="2400" dirty="0">
                <a:hlinkClick r:id="rId3"/>
              </a:rPr>
              <a:t>https://github.com/meet-eu-21/Team-SA1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D176F4-48A4-4551-A391-CEAB8FED9E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546" y="3516744"/>
            <a:ext cx="3319148" cy="2759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8FCCFE-E565-4F00-A7E8-4443063D22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691" b="93580" l="9636" r="89936">
                        <a14:foregroundMark x1="46895" y1="25432" x2="46895" y2="25432"/>
                        <a14:foregroundMark x1="51178" y1="15062" x2="51178" y2="15062"/>
                        <a14:foregroundMark x1="77302" y1="17284" x2="77302" y2="17284"/>
                        <a14:foregroundMark x1="81156" y1="68642" x2="81156" y2="68642"/>
                        <a14:foregroundMark x1="79657" y1="81975" x2="79657" y2="81975"/>
                        <a14:foregroundMark x1="48822" y1="60988" x2="48822" y2="60988"/>
                        <a14:foregroundMark x1="47752" y1="81728" x2="47752" y2="81728"/>
                        <a14:foregroundMark x1="19914" y1="61975" x2="19914" y2="61975"/>
                        <a14:foregroundMark x1="18630" y1="84938" x2="18630" y2="849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6717" y="114142"/>
            <a:ext cx="2013941" cy="174656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69FFA-B885-4164-A09D-90F2319861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30131" y="2699130"/>
            <a:ext cx="457200" cy="45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3C23A6-CD7A-4159-A5DC-E409DBF84D78}"/>
              </a:ext>
            </a:extLst>
          </p:cNvPr>
          <p:cNvSpPr txBox="1"/>
          <p:nvPr/>
        </p:nvSpPr>
        <p:spPr>
          <a:xfrm>
            <a:off x="6951000" y="4607873"/>
            <a:ext cx="2270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Questions?</a:t>
            </a: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2C5557-0D74-4539-A3B4-7DBF61478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951115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DRAFT Results: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Based on our defined metrics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0037BB-608F-49A8-96AB-A99E23C2D4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5860" y1="51586" x2="45860" y2="51586"/>
                        <a14:foregroundMark x1="41401" y1="64905" x2="41401" y2="64905"/>
                        <a14:foregroundMark x1="41401" y1="74630" x2="41401" y2="74630"/>
                        <a14:foregroundMark x1="85563" y1="69767" x2="85563" y2="69767"/>
                        <a14:foregroundMark x1="75159" y1="45243" x2="75159" y2="45243"/>
                        <a14:foregroundMark x1="76433" y1="53700" x2="76433" y2="53700"/>
                        <a14:foregroundMark x1="76433" y1="62156" x2="76433" y2="62156"/>
                        <a14:foregroundMark x1="75796" y1="70613" x2="75796" y2="706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4127" y="-113031"/>
            <a:ext cx="2135409" cy="21444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19F94A4-D566-4360-9EAD-28472D114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167" y="2189738"/>
            <a:ext cx="8112557" cy="406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F83AC2-C237-4948-AB12-763F4D319EEE}"/>
              </a:ext>
            </a:extLst>
          </p:cNvPr>
          <p:cNvSpPr txBox="1"/>
          <p:nvPr/>
        </p:nvSpPr>
        <p:spPr>
          <a:xfrm>
            <a:off x="3032149" y="6270239"/>
            <a:ext cx="7022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Arrowhead vs Banana-TAD:</a:t>
            </a:r>
            <a:br>
              <a:rPr lang="en-GB" sz="1600" b="1" dirty="0"/>
            </a:br>
            <a:r>
              <a:rPr lang="en-GB" sz="1600" dirty="0"/>
              <a:t>Number of TADs and mean length of TADs over all test chromosomes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D7F4A6-5905-49A7-8E11-B11A2C4A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96615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ED8A9-AAB5-4896-BFA6-BC35D2354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367" y="1944554"/>
            <a:ext cx="4684531" cy="457328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DRAFT Results: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Based on our defined metrics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0037BB-608F-49A8-96AB-A99E23C2D4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5860" y1="51586" x2="45860" y2="51586"/>
                        <a14:foregroundMark x1="41401" y1="64905" x2="41401" y2="64905"/>
                        <a14:foregroundMark x1="41401" y1="74630" x2="41401" y2="74630"/>
                        <a14:foregroundMark x1="85563" y1="69767" x2="85563" y2="69767"/>
                        <a14:foregroundMark x1="75159" y1="45243" x2="75159" y2="45243"/>
                        <a14:foregroundMark x1="76433" y1="53700" x2="76433" y2="53700"/>
                        <a14:foregroundMark x1="76433" y1="62156" x2="76433" y2="62156"/>
                        <a14:foregroundMark x1="75796" y1="70613" x2="75796" y2="706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34127" y="-113031"/>
            <a:ext cx="2135409" cy="2144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F83AC2-C237-4948-AB12-763F4D319EEE}"/>
              </a:ext>
            </a:extLst>
          </p:cNvPr>
          <p:cNvSpPr txBox="1"/>
          <p:nvPr/>
        </p:nvSpPr>
        <p:spPr>
          <a:xfrm>
            <a:off x="3032149" y="6270239"/>
            <a:ext cx="7022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/>
              <a:t>Arrowhead vs Banana-TAD:</a:t>
            </a:r>
            <a:br>
              <a:rPr lang="en-GB" sz="1600" b="1" dirty="0"/>
            </a:br>
            <a:r>
              <a:rPr lang="en-GB" sz="1600" dirty="0"/>
              <a:t>Mean length of TADs over all test chromosomes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B19EC-5AAD-4592-809E-5F096F152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9212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036AE1A-2D3C-4C4F-ABAE-3ED9D597476F}"/>
              </a:ext>
            </a:extLst>
          </p:cNvPr>
          <p:cNvSpPr txBox="1"/>
          <p:nvPr/>
        </p:nvSpPr>
        <p:spPr>
          <a:xfrm>
            <a:off x="1783930" y="2377817"/>
            <a:ext cx="86241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400" b="1" u="sng" dirty="0"/>
              <a:t>Sorbonne Team 1 (SA-1)</a:t>
            </a:r>
            <a:r>
              <a:rPr lang="fr-BE" sz="2400" u="sng" dirty="0"/>
              <a:t>: </a:t>
            </a:r>
          </a:p>
          <a:p>
            <a:pPr algn="ctr"/>
            <a:r>
              <a:rPr lang="en-GB" sz="2400" dirty="0"/>
              <a:t>Algorithms </a:t>
            </a:r>
            <a:r>
              <a:rPr lang="fr-BE" sz="2400" dirty="0"/>
              <a:t>and </a:t>
            </a:r>
            <a:r>
              <a:rPr lang="en-GB" sz="2400" dirty="0"/>
              <a:t>methods</a:t>
            </a:r>
            <a:r>
              <a:rPr lang="fr-BE" sz="2400" dirty="0"/>
              <a:t> for </a:t>
            </a:r>
            <a:r>
              <a:rPr lang="en-US" sz="2400" dirty="0"/>
              <a:t>improving</a:t>
            </a:r>
            <a:r>
              <a:rPr lang="fr-BE" sz="2400" dirty="0"/>
              <a:t> TAD </a:t>
            </a:r>
            <a:r>
              <a:rPr lang="en-GB" sz="2400" dirty="0"/>
              <a:t>detection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Introduction: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Meet the team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937DB1-D0C3-4F74-B55E-71C19DC4A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85" b="89824" l="10000" r="95875">
                        <a14:foregroundMark x1="34625" y1="36791" x2="34625" y2="36791"/>
                        <a14:foregroundMark x1="54000" y1="37378" x2="54000" y2="37378"/>
                        <a14:foregroundMark x1="58125" y1="69863" x2="58125" y2="69863"/>
                        <a14:foregroundMark x1="78250" y1="37965" x2="78250" y2="37965"/>
                        <a14:foregroundMark x1="83250" y1="66341" x2="83250" y2="663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6531" y="-32902"/>
            <a:ext cx="3022512" cy="193062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5F35509-9124-46E7-A22A-9B964CAA2FF1}"/>
              </a:ext>
            </a:extLst>
          </p:cNvPr>
          <p:cNvGrpSpPr/>
          <p:nvPr/>
        </p:nvGrpSpPr>
        <p:grpSpPr>
          <a:xfrm>
            <a:off x="5392986" y="3526077"/>
            <a:ext cx="1575079" cy="2475767"/>
            <a:chOff x="203895" y="3507637"/>
            <a:chExt cx="1744135" cy="27414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47A958E-105D-4164-AE51-63026656B027}"/>
                </a:ext>
              </a:extLst>
            </p:cNvPr>
            <p:cNvSpPr txBox="1"/>
            <p:nvPr/>
          </p:nvSpPr>
          <p:spPr>
            <a:xfrm>
              <a:off x="323171" y="5941356"/>
              <a:ext cx="15055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Alexis Trang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01BB01C-6F00-4ADE-9E35-DEFEB5B95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895" y="3507637"/>
              <a:ext cx="1744135" cy="2318011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33F341D-91DD-4AAD-AD8E-1353C09909FF}"/>
              </a:ext>
            </a:extLst>
          </p:cNvPr>
          <p:cNvGrpSpPr/>
          <p:nvPr/>
        </p:nvGrpSpPr>
        <p:grpSpPr>
          <a:xfrm>
            <a:off x="7434496" y="3507227"/>
            <a:ext cx="2093330" cy="2520449"/>
            <a:chOff x="2270084" y="3507637"/>
            <a:chExt cx="2318011" cy="279097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E6A635-161C-4D82-AAC2-97BE8087F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0084" y="3507637"/>
              <a:ext cx="2318011" cy="231801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3C44FE-7BA0-4CB1-9363-E65C76EA0CB8}"/>
                </a:ext>
              </a:extLst>
            </p:cNvPr>
            <p:cNvSpPr txBox="1"/>
            <p:nvPr/>
          </p:nvSpPr>
          <p:spPr>
            <a:xfrm>
              <a:off x="2333061" y="5957799"/>
              <a:ext cx="2049668" cy="340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Liam LeGoffic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313AB81-5339-4286-88BD-6B1D3647A0FA}"/>
              </a:ext>
            </a:extLst>
          </p:cNvPr>
          <p:cNvGrpSpPr/>
          <p:nvPr/>
        </p:nvGrpSpPr>
        <p:grpSpPr>
          <a:xfrm>
            <a:off x="368385" y="3526463"/>
            <a:ext cx="2093330" cy="2471381"/>
            <a:chOff x="4784977" y="3507637"/>
            <a:chExt cx="2318011" cy="273663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FE9EC49-3481-4891-988A-052C7B3ABC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4977" y="3507637"/>
              <a:ext cx="2318011" cy="231801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AD3AC23-02F6-471D-A6CF-926CB2EE99F4}"/>
                </a:ext>
              </a:extLst>
            </p:cNvPr>
            <p:cNvSpPr txBox="1"/>
            <p:nvPr/>
          </p:nvSpPr>
          <p:spPr>
            <a:xfrm>
              <a:off x="4784977" y="5936499"/>
              <a:ext cx="20496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Marina Abakarova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A3002EA-B5B9-40AF-8736-1F826E370906}"/>
              </a:ext>
            </a:extLst>
          </p:cNvPr>
          <p:cNvGrpSpPr/>
          <p:nvPr/>
        </p:nvGrpSpPr>
        <p:grpSpPr>
          <a:xfrm>
            <a:off x="2879662" y="3526464"/>
            <a:ext cx="2098407" cy="2501212"/>
            <a:chOff x="7171830" y="3507637"/>
            <a:chExt cx="2323633" cy="276967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894FDA6-7143-40B7-943D-6DE34D879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830" y="3507637"/>
              <a:ext cx="2323633" cy="232363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78F2841-ACA2-4004-ABE8-A1B57542F843}"/>
                </a:ext>
              </a:extLst>
            </p:cNvPr>
            <p:cNvSpPr txBox="1"/>
            <p:nvPr/>
          </p:nvSpPr>
          <p:spPr>
            <a:xfrm>
              <a:off x="7339429" y="5936498"/>
              <a:ext cx="1913508" cy="340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Simon Crouzet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CDC42EE-1AA8-432E-BF4B-578767D71205}"/>
              </a:ext>
            </a:extLst>
          </p:cNvPr>
          <p:cNvGrpSpPr/>
          <p:nvPr/>
        </p:nvGrpSpPr>
        <p:grpSpPr>
          <a:xfrm>
            <a:off x="9989548" y="3526077"/>
            <a:ext cx="2049451" cy="2454359"/>
            <a:chOff x="9718683" y="3526077"/>
            <a:chExt cx="2269422" cy="271779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7A790B1-7C5F-46D8-B63A-DB2D32F34D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24" t="-1" r="15487" b="1095"/>
            <a:stretch/>
          </p:blipFill>
          <p:spPr>
            <a:xfrm rot="16200000">
              <a:off x="9703608" y="3541152"/>
              <a:ext cx="2299571" cy="226942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2C14C8-56A6-4C1A-BDB6-003CA2708FEC}"/>
                </a:ext>
              </a:extLst>
            </p:cNvPr>
            <p:cNvSpPr txBox="1"/>
            <p:nvPr/>
          </p:nvSpPr>
          <p:spPr>
            <a:xfrm>
              <a:off x="10173462" y="5936090"/>
              <a:ext cx="150558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Yann Zhong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F0C163-9BC8-4161-8D7A-2E740965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487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FBD656-2805-40A2-B99E-E4E505925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4BB4B4-2EE6-4DBC-BEA7-5208909C2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886"/>
            <a:ext cx="7468818" cy="6438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ABC3FD-62CE-4DC4-AD3C-B436F94587D8}"/>
              </a:ext>
            </a:extLst>
          </p:cNvPr>
          <p:cNvSpPr txBox="1"/>
          <p:nvPr/>
        </p:nvSpPr>
        <p:spPr>
          <a:xfrm>
            <a:off x="6961631" y="1761488"/>
            <a:ext cx="52303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/>
              <a:t>Illustrative example: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Here we assume m = 2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sz="2000" dirty="0"/>
              <a:t>Topdom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sz="2000" dirty="0"/>
              <a:t>TADTree</a:t>
            </a:r>
          </a:p>
          <a:p>
            <a:pPr lvl="1"/>
            <a:endParaRPr lang="en-GB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3E060-B33B-4964-889E-77B88547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18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2B0FED-46C5-4448-9100-670BA377D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804" y="209886"/>
            <a:ext cx="5897972" cy="7540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EC8A43F-4D3F-4041-BC9B-F84DFC5978F5}"/>
              </a:ext>
            </a:extLst>
          </p:cNvPr>
          <p:cNvSpPr/>
          <p:nvPr/>
        </p:nvSpPr>
        <p:spPr>
          <a:xfrm>
            <a:off x="8405163" y="680314"/>
            <a:ext cx="1119227" cy="212140"/>
          </a:xfrm>
          <a:prstGeom prst="rect">
            <a:avLst/>
          </a:prstGeom>
          <a:noFill/>
          <a:ln w="28575">
            <a:solidFill>
              <a:srgbClr val="F81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85545D-7BF7-4B53-AB91-8F8398173EF5}"/>
              </a:ext>
            </a:extLst>
          </p:cNvPr>
          <p:cNvSpPr/>
          <p:nvPr/>
        </p:nvSpPr>
        <p:spPr>
          <a:xfrm>
            <a:off x="7249363" y="680314"/>
            <a:ext cx="1119226" cy="212140"/>
          </a:xfrm>
          <a:prstGeom prst="rect">
            <a:avLst/>
          </a:prstGeom>
          <a:noFill/>
          <a:ln w="28575">
            <a:solidFill>
              <a:srgbClr val="0EE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8BE725-CB7B-4DC4-8B1E-9315018225D4}"/>
                  </a:ext>
                </a:extLst>
              </p:cNvPr>
              <p:cNvSpPr txBox="1"/>
              <p:nvPr/>
            </p:nvSpPr>
            <p:spPr>
              <a:xfrm>
                <a:off x="43285" y="6062194"/>
                <a:ext cx="816457" cy="688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18BE725-CB7B-4DC4-8B1E-931501822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5" y="6062194"/>
                <a:ext cx="816457" cy="688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010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FBD656-2805-40A2-B99E-E4E505925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7BDD25-BAD1-4050-91A2-B8989A3F6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886"/>
            <a:ext cx="7468818" cy="6438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ABC3FD-62CE-4DC4-AD3C-B436F94587D8}"/>
              </a:ext>
            </a:extLst>
          </p:cNvPr>
          <p:cNvSpPr txBox="1"/>
          <p:nvPr/>
        </p:nvSpPr>
        <p:spPr>
          <a:xfrm>
            <a:off x="6961631" y="1761488"/>
            <a:ext cx="523036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/>
              <a:t>Illustrative example: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Here we assume m = 2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sz="2000" dirty="0"/>
              <a:t>Topdom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sz="2000" dirty="0"/>
              <a:t>TADTree</a:t>
            </a:r>
          </a:p>
          <a:p>
            <a:pPr marL="1371600" lvl="2" indent="-457200">
              <a:buFont typeface="+mj-lt"/>
              <a:buAutoNum type="arabicPeriod"/>
            </a:pPr>
            <a:endParaRPr lang="en-GB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The same chromosome is called at 25kb by both methods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The farther along the TAD boundary called, the lower the weight at the position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GB"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E6FB03-77D4-44B4-8CD5-40E604621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E3EABD-EA1D-4A9A-95C6-739499B84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804" y="209886"/>
            <a:ext cx="5897972" cy="75400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B40C713-6AB3-4276-BD26-061F2D8967DA}"/>
              </a:ext>
            </a:extLst>
          </p:cNvPr>
          <p:cNvSpPr/>
          <p:nvPr/>
        </p:nvSpPr>
        <p:spPr>
          <a:xfrm>
            <a:off x="8405163" y="680314"/>
            <a:ext cx="1119227" cy="212140"/>
          </a:xfrm>
          <a:prstGeom prst="rect">
            <a:avLst/>
          </a:prstGeom>
          <a:noFill/>
          <a:ln w="28575">
            <a:solidFill>
              <a:srgbClr val="F81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EEC194-9F03-441A-99C8-1E1D6994386C}"/>
              </a:ext>
            </a:extLst>
          </p:cNvPr>
          <p:cNvSpPr/>
          <p:nvPr/>
        </p:nvSpPr>
        <p:spPr>
          <a:xfrm>
            <a:off x="7249363" y="680314"/>
            <a:ext cx="1119226" cy="212140"/>
          </a:xfrm>
          <a:prstGeom prst="rect">
            <a:avLst/>
          </a:prstGeom>
          <a:noFill/>
          <a:ln w="28575">
            <a:solidFill>
              <a:srgbClr val="0EE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F29373-8C89-41E4-BC26-37EF9587EC9C}"/>
                  </a:ext>
                </a:extLst>
              </p:cNvPr>
              <p:cNvSpPr txBox="1"/>
              <p:nvPr/>
            </p:nvSpPr>
            <p:spPr>
              <a:xfrm>
                <a:off x="43285" y="6062194"/>
                <a:ext cx="816457" cy="688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8F29373-8C89-41E4-BC26-37EF9587E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5" y="6062194"/>
                <a:ext cx="816457" cy="688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854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0FBD656-2805-40A2-B99E-E4E5059251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9F8904-F78E-45E7-9843-5ABB3DD14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886"/>
            <a:ext cx="7468818" cy="64382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8ABC3FD-62CE-4DC4-AD3C-B436F94587D8}"/>
              </a:ext>
            </a:extLst>
          </p:cNvPr>
          <p:cNvSpPr txBox="1"/>
          <p:nvPr/>
        </p:nvSpPr>
        <p:spPr>
          <a:xfrm>
            <a:off x="6961631" y="1761488"/>
            <a:ext cx="523036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000" dirty="0"/>
              <a:t>Illustrative example: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Here we assume m = 2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sz="2000" dirty="0"/>
              <a:t>Topdom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GB" sz="2000" dirty="0"/>
              <a:t>TADTree</a:t>
            </a:r>
          </a:p>
          <a:p>
            <a:pPr marL="1371600" lvl="2" indent="-457200">
              <a:buFont typeface="+mj-lt"/>
              <a:buAutoNum type="arabicPeriod"/>
            </a:pPr>
            <a:endParaRPr lang="en-GB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The same chromosome is called at 25kb by both methods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The farther along the TAD boundary called, the lower the weight at the position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GB" sz="20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000" dirty="0"/>
              <a:t>If the sum of the positions exceed a threshold (for ex. 1), then it is considered a consensus TAD boundary 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endParaRPr lang="en-GB" sz="20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288946D-B6B6-42E9-BFD0-7F00F798A717}"/>
              </a:ext>
            </a:extLst>
          </p:cNvPr>
          <p:cNvSpPr/>
          <p:nvPr/>
        </p:nvSpPr>
        <p:spPr>
          <a:xfrm>
            <a:off x="3116275" y="6157224"/>
            <a:ext cx="1170432" cy="555955"/>
          </a:xfrm>
          <a:prstGeom prst="roundRect">
            <a:avLst/>
          </a:prstGeom>
          <a:noFill/>
          <a:ln w="76200">
            <a:solidFill>
              <a:srgbClr val="E19933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404DF51-D7B1-401B-99BD-4D3B89A32CD7}"/>
              </a:ext>
            </a:extLst>
          </p:cNvPr>
          <p:cNvCxnSpPr>
            <a:cxnSpLocks/>
          </p:cNvCxnSpPr>
          <p:nvPr/>
        </p:nvCxnSpPr>
        <p:spPr>
          <a:xfrm flipH="1">
            <a:off x="4564687" y="5815584"/>
            <a:ext cx="3013860" cy="365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BBD9C252-757D-44FD-97F9-CDC3BD171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18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8F2B01-D9B0-4F2A-9E81-505405283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804" y="217201"/>
            <a:ext cx="5897972" cy="75400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78C8684-3E50-4BA5-A3CB-23DF5A9ADE25}"/>
              </a:ext>
            </a:extLst>
          </p:cNvPr>
          <p:cNvSpPr/>
          <p:nvPr/>
        </p:nvSpPr>
        <p:spPr>
          <a:xfrm>
            <a:off x="8405163" y="680314"/>
            <a:ext cx="1119227" cy="212140"/>
          </a:xfrm>
          <a:prstGeom prst="rect">
            <a:avLst/>
          </a:prstGeom>
          <a:noFill/>
          <a:ln w="28575">
            <a:solidFill>
              <a:srgbClr val="F81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127FD0-5A3D-48F8-81EB-EE0EB1895BA3}"/>
              </a:ext>
            </a:extLst>
          </p:cNvPr>
          <p:cNvSpPr/>
          <p:nvPr/>
        </p:nvSpPr>
        <p:spPr>
          <a:xfrm>
            <a:off x="7249363" y="680314"/>
            <a:ext cx="1119226" cy="212140"/>
          </a:xfrm>
          <a:prstGeom prst="rect">
            <a:avLst/>
          </a:prstGeom>
          <a:noFill/>
          <a:ln w="28575">
            <a:solidFill>
              <a:srgbClr val="0EE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7394EA-D2C6-4772-80CF-B5EFD7138738}"/>
                  </a:ext>
                </a:extLst>
              </p:cNvPr>
              <p:cNvSpPr txBox="1"/>
              <p:nvPr/>
            </p:nvSpPr>
            <p:spPr>
              <a:xfrm>
                <a:off x="43285" y="6062194"/>
                <a:ext cx="816457" cy="688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/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07394EA-D2C6-4772-80CF-B5EFD7138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85" y="6062194"/>
                <a:ext cx="816457" cy="6885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9646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Introduction: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Background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81E3F8D-F870-4616-98A3-24ECE87988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704" l="9595" r="93817">
                        <a14:foregroundMark x1="83156" y1="75741" x2="83156" y2="75741"/>
                        <a14:foregroundMark x1="49467" y1="43889" x2="49467" y2="43889"/>
                        <a14:foregroundMark x1="39872" y1="54074" x2="39872" y2="54074"/>
                        <a14:foregroundMark x1="39019" y1="63889" x2="39019" y2="63889"/>
                        <a14:foregroundMark x1="36674" y1="74630" x2="36674" y2="746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7029" y="129453"/>
            <a:ext cx="1299496" cy="14962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D2A7494-49C8-448B-B1A8-F3350CB283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56" y="3774915"/>
            <a:ext cx="3329124" cy="27416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9AED114-A474-4FF6-BD9F-335CB67755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02" y="3774915"/>
            <a:ext cx="3338040" cy="27489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8899BA7-B6AD-4920-8424-93621BC335D1}"/>
              </a:ext>
            </a:extLst>
          </p:cNvPr>
          <p:cNvSpPr txBox="1"/>
          <p:nvPr/>
        </p:nvSpPr>
        <p:spPr>
          <a:xfrm>
            <a:off x="5752478" y="6476221"/>
            <a:ext cx="3269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1" dirty="0"/>
              <a:t>GM12878 100kb, TADTree [2]</a:t>
            </a:r>
            <a:endParaRPr lang="en-GB" sz="1200" i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46EBC9-F2DC-4245-AA77-E7266536075D}"/>
              </a:ext>
            </a:extLst>
          </p:cNvPr>
          <p:cNvSpPr txBox="1"/>
          <p:nvPr/>
        </p:nvSpPr>
        <p:spPr>
          <a:xfrm>
            <a:off x="1338594" y="6476221"/>
            <a:ext cx="3269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1" dirty="0"/>
              <a:t>GM12878 100kb, Topdom [1]</a:t>
            </a:r>
            <a:endParaRPr lang="en-GB" sz="1200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2EEBD-8797-4ECB-AA1E-70D40FD5192A}"/>
              </a:ext>
            </a:extLst>
          </p:cNvPr>
          <p:cNvSpPr txBox="1"/>
          <p:nvPr/>
        </p:nvSpPr>
        <p:spPr>
          <a:xfrm>
            <a:off x="9346387" y="6143772"/>
            <a:ext cx="28456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[1]: Shin et al., 2016</a:t>
            </a:r>
          </a:p>
          <a:p>
            <a:r>
              <a:rPr lang="en-GB" sz="1600" dirty="0"/>
              <a:t>[2]: Weinreb et al., 2016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BD3614-2B4D-43C9-9883-09C1FBB7081D}"/>
              </a:ext>
            </a:extLst>
          </p:cNvPr>
          <p:cNvSpPr txBox="1"/>
          <p:nvPr/>
        </p:nvSpPr>
        <p:spPr>
          <a:xfrm>
            <a:off x="809996" y="2245900"/>
            <a:ext cx="115161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An all too familiar concept: the </a:t>
            </a:r>
            <a:r>
              <a:rPr lang="en-GB" sz="2400" b="1" dirty="0"/>
              <a:t>TAD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/>
              <a:t>The result of Hi-C sequencing advances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b="1" dirty="0"/>
              <a:t>T</a:t>
            </a:r>
            <a:r>
              <a:rPr lang="en-GB" sz="2400" dirty="0"/>
              <a:t>opologically </a:t>
            </a:r>
            <a:r>
              <a:rPr lang="en-GB" sz="2400" b="1" dirty="0"/>
              <a:t>A</a:t>
            </a:r>
            <a:r>
              <a:rPr lang="en-GB" sz="2400" dirty="0"/>
              <a:t>ssociating </a:t>
            </a:r>
            <a:r>
              <a:rPr lang="en-GB" sz="2400" b="1" dirty="0"/>
              <a:t>D</a:t>
            </a:r>
            <a:r>
              <a:rPr lang="en-GB" sz="2400" dirty="0"/>
              <a:t>omain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GB" sz="2400" dirty="0"/>
              <a:t>Finding “squares” along the diagonal of a contact matrix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E1C4C-3498-45CE-9BDD-DEB7F5528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5</a:t>
            </a:fld>
            <a:endParaRPr lang="en-GB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2B56637-C4EC-4E20-A542-7B0345C9ED2C}"/>
              </a:ext>
            </a:extLst>
          </p:cNvPr>
          <p:cNvSpPr txBox="1"/>
          <p:nvPr/>
        </p:nvSpPr>
        <p:spPr>
          <a:xfrm>
            <a:off x="3140318" y="4293545"/>
            <a:ext cx="5991149" cy="5847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But is it really that simple?</a:t>
            </a:r>
          </a:p>
        </p:txBody>
      </p:sp>
    </p:spTree>
    <p:extLst>
      <p:ext uri="{BB962C8B-B14F-4D97-AF65-F5344CB8AC3E}">
        <p14:creationId xmlns:p14="http://schemas.microsoft.com/office/powerpoint/2010/main" val="1077553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036AE1A-2D3C-4C4F-ABAE-3ED9D597476F}"/>
              </a:ext>
            </a:extLst>
          </p:cNvPr>
          <p:cNvSpPr txBox="1"/>
          <p:nvPr/>
        </p:nvSpPr>
        <p:spPr>
          <a:xfrm>
            <a:off x="809996" y="2412541"/>
            <a:ext cx="86241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A relevant quote [3]: </a:t>
            </a:r>
            <a:br>
              <a:rPr lang="en-GB" sz="2400" dirty="0"/>
            </a:br>
            <a:r>
              <a:rPr lang="en-GB" sz="2400" dirty="0"/>
              <a:t>“[…] the </a:t>
            </a:r>
            <a:r>
              <a:rPr lang="en-GB" sz="2400" b="1" dirty="0"/>
              <a:t>lack of a consensus </a:t>
            </a:r>
            <a:r>
              <a:rPr lang="en-GB" sz="2400" dirty="0"/>
              <a:t>on what exactly a TAD is, combined with the variability in TAD prediction tools, lead to </a:t>
            </a:r>
            <a:r>
              <a:rPr lang="en-GB" sz="2400" b="1" dirty="0"/>
              <a:t>inconsistencies across studies </a:t>
            </a:r>
            <a:r>
              <a:rPr lang="en-GB" sz="2400" dirty="0"/>
              <a:t>and are an impediment to research in the field”</a:t>
            </a:r>
          </a:p>
          <a:p>
            <a:endParaRPr lang="en-GB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Introduction: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Motivations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3F3AF3-72AB-40F5-B1AE-BD3EB9362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1034" y="18701"/>
            <a:ext cx="2608366" cy="20316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13A3E-233E-4828-83F8-6D496C49904D}"/>
              </a:ext>
            </a:extLst>
          </p:cNvPr>
          <p:cNvSpPr txBox="1"/>
          <p:nvPr/>
        </p:nvSpPr>
        <p:spPr>
          <a:xfrm>
            <a:off x="9679678" y="2864701"/>
            <a:ext cx="2231077" cy="346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[3]: Rola et al., 2017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23C6B-7F07-43AE-BC87-FD2B1CB81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23030-02B8-452C-BA4C-08B41AF6E30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197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036AE1A-2D3C-4C4F-ABAE-3ED9D597476F}"/>
              </a:ext>
            </a:extLst>
          </p:cNvPr>
          <p:cNvSpPr txBox="1"/>
          <p:nvPr/>
        </p:nvSpPr>
        <p:spPr>
          <a:xfrm>
            <a:off x="809996" y="2412541"/>
            <a:ext cx="86241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A relevant quote [3]: </a:t>
            </a:r>
            <a:br>
              <a:rPr lang="en-GB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“[…] the </a:t>
            </a:r>
            <a:r>
              <a:rPr lang="en-GB" sz="2400" b="1" dirty="0">
                <a:solidFill>
                  <a:schemeClr val="bg1">
                    <a:lumMod val="65000"/>
                  </a:schemeClr>
                </a:solidFill>
              </a:rPr>
              <a:t>lack of a consensus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on what exactly a TAD is, combined with the variability in TAD prediction tools, lead to </a:t>
            </a:r>
            <a:r>
              <a:rPr lang="en-GB" sz="2400" b="1" dirty="0">
                <a:solidFill>
                  <a:schemeClr val="bg1">
                    <a:lumMod val="65000"/>
                  </a:schemeClr>
                </a:solidFill>
              </a:rPr>
              <a:t>inconsistencies across studies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and are an impediment to research in the field”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Large number of existing methods, to name a few: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GB" sz="1600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Topdom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Arrowhead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DomainCaller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HiCSeg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TADBit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TADTree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Introduction: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Motivations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3F3AF3-72AB-40F5-B1AE-BD3EB9362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1034" y="18701"/>
            <a:ext cx="2608366" cy="20316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B24037-E0F8-4420-A35B-6A5E4D415933}"/>
              </a:ext>
            </a:extLst>
          </p:cNvPr>
          <p:cNvSpPr txBox="1"/>
          <p:nvPr/>
        </p:nvSpPr>
        <p:spPr>
          <a:xfrm>
            <a:off x="9679678" y="2864701"/>
            <a:ext cx="2231077" cy="346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[3]: Rola et al., 2017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130C9-E461-48C2-B243-47ABAEC02D49}"/>
              </a:ext>
            </a:extLst>
          </p:cNvPr>
          <p:cNvSpPr txBox="1"/>
          <p:nvPr/>
        </p:nvSpPr>
        <p:spPr>
          <a:xfrm>
            <a:off x="2828972" y="5186478"/>
            <a:ext cx="32670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OnTAD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HiCTool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Armatus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ClusterTAD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spectral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Directionality Index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GB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F808D-9BCC-4457-8EBF-984E4FE33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59160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036AE1A-2D3C-4C4F-ABAE-3ED9D597476F}"/>
              </a:ext>
            </a:extLst>
          </p:cNvPr>
          <p:cNvSpPr txBox="1"/>
          <p:nvPr/>
        </p:nvSpPr>
        <p:spPr>
          <a:xfrm>
            <a:off x="809996" y="2412541"/>
            <a:ext cx="862413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A relevant quote [3]: </a:t>
            </a:r>
            <a:br>
              <a:rPr lang="en-GB" sz="24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“[…] the </a:t>
            </a:r>
            <a:r>
              <a:rPr lang="en-GB" sz="2400" b="1" dirty="0">
                <a:solidFill>
                  <a:schemeClr val="bg1">
                    <a:lumMod val="65000"/>
                  </a:schemeClr>
                </a:solidFill>
              </a:rPr>
              <a:t>lack of a consensus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on what exactly a TAD is, combined with the variability in TAD prediction tools, lead to </a:t>
            </a:r>
            <a:r>
              <a:rPr lang="en-GB" sz="2400" b="1" dirty="0">
                <a:solidFill>
                  <a:schemeClr val="bg1">
                    <a:lumMod val="65000"/>
                  </a:schemeClr>
                </a:solidFill>
              </a:rPr>
              <a:t>inconsistencies across studies </a:t>
            </a:r>
            <a:r>
              <a:rPr lang="en-GB" sz="2400" dirty="0">
                <a:solidFill>
                  <a:schemeClr val="bg1">
                    <a:lumMod val="65000"/>
                  </a:schemeClr>
                </a:solidFill>
              </a:rPr>
              <a:t>and are an impediment to research in the field”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GB" sz="2400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GB" sz="2400" dirty="0"/>
              <a:t>Large number of existing methods, to name a few: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GB" sz="1600" dirty="0"/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Topdom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Arrowhead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DomainCaller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HiCSeg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TADBit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TADTree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96" y="104780"/>
            <a:ext cx="10571998" cy="1545568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Introduction: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b="0" dirty="0">
                <a:solidFill>
                  <a:schemeClr val="tx1"/>
                </a:solidFill>
              </a:rPr>
              <a:t>Motivations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3F3AF3-72AB-40F5-B1AE-BD3EB9362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1034" y="18701"/>
            <a:ext cx="2608366" cy="203161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B24037-E0F8-4420-A35B-6A5E4D415933}"/>
              </a:ext>
            </a:extLst>
          </p:cNvPr>
          <p:cNvSpPr txBox="1"/>
          <p:nvPr/>
        </p:nvSpPr>
        <p:spPr>
          <a:xfrm>
            <a:off x="9679678" y="2864701"/>
            <a:ext cx="2231077" cy="346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chemeClr val="bg1">
                    <a:lumMod val="65000"/>
                  </a:schemeClr>
                </a:solidFill>
              </a:rPr>
              <a:t>[3]: Rola et al., 2017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130C9-E461-48C2-B243-47ABAEC02D49}"/>
              </a:ext>
            </a:extLst>
          </p:cNvPr>
          <p:cNvSpPr txBox="1"/>
          <p:nvPr/>
        </p:nvSpPr>
        <p:spPr>
          <a:xfrm>
            <a:off x="2828972" y="5186478"/>
            <a:ext cx="32670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OnTAD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HiCTool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Armatus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ClusterTAD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spectral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en-GB" sz="1600" dirty="0"/>
              <a:t>Directionality Index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endParaRPr lang="en-GB" sz="16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7D563399-FDCC-4324-A255-EC9637B938E4}"/>
              </a:ext>
            </a:extLst>
          </p:cNvPr>
          <p:cNvSpPr/>
          <p:nvPr/>
        </p:nvSpPr>
        <p:spPr>
          <a:xfrm>
            <a:off x="5365971" y="5535060"/>
            <a:ext cx="1081524" cy="606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2590A-5EF1-4F04-B656-B40A1658EC7B}"/>
              </a:ext>
            </a:extLst>
          </p:cNvPr>
          <p:cNvSpPr txBox="1"/>
          <p:nvPr/>
        </p:nvSpPr>
        <p:spPr>
          <a:xfrm>
            <a:off x="6285268" y="5361217"/>
            <a:ext cx="28766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E19933"/>
                </a:solidFill>
              </a:rPr>
              <a:t>CONSENSUS METHOD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AB3B72-B6C0-4E90-9B44-6C827BDED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549" y="3902475"/>
            <a:ext cx="2540999" cy="24334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73836F-8F8E-4E4A-8948-D4D837BDFDDF}"/>
              </a:ext>
            </a:extLst>
          </p:cNvPr>
          <p:cNvSpPr txBox="1"/>
          <p:nvPr/>
        </p:nvSpPr>
        <p:spPr>
          <a:xfrm>
            <a:off x="9259879" y="6305553"/>
            <a:ext cx="28169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A Venn diagram of sorts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E6449D-74BA-47CC-B061-EE8638D7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7325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9183EAF-662E-43C0-926E-1FDB4367C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Table of contents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CD43F1A-3C7B-4B19-B6F3-184225A46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80" b="89831" l="5070" r="89577">
                        <a14:foregroundMark x1="26479" y1="17232" x2="26479" y2="14689"/>
                        <a14:foregroundMark x1="20845" y1="38701" x2="24789" y2="39548"/>
                        <a14:foregroundMark x1="8451" y1="39548" x2="5352" y2="40113"/>
                        <a14:foregroundMark x1="13521" y1="7345" x2="19155" y2="6780"/>
                        <a14:foregroundMark x1="44789" y1="12429" x2="55493" y2="12994"/>
                        <a14:foregroundMark x1="46197" y1="24011" x2="52958" y2="24011"/>
                        <a14:foregroundMark x1="46197" y1="43785" x2="53803" y2="42655"/>
                        <a14:foregroundMark x1="47887" y1="54520" x2="56056" y2="53672"/>
                        <a14:foregroundMark x1="24789" y1="70056" x2="29014" y2="72316"/>
                        <a14:foregroundMark x1="43099" y1="74011" x2="55493" y2="74294"/>
                        <a14:foregroundMark x1="43944" y1="85311" x2="51268" y2="861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314028" y="305350"/>
            <a:ext cx="1257668" cy="125412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9727941-EAEA-4994-9047-BDAEE0C11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888" y="2222287"/>
            <a:ext cx="10554574" cy="43303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I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ntroduction and motivations</a:t>
            </a:r>
          </a:p>
          <a:p>
            <a:pPr>
              <a:buFont typeface="+mj-lt"/>
              <a:buAutoNum type="arabicPeriod"/>
            </a:pPr>
            <a:r>
              <a:rPr lang="en-US" sz="3200" b="1" dirty="0"/>
              <a:t>M</a:t>
            </a:r>
            <a:r>
              <a:rPr lang="en-US" sz="3200" dirty="0"/>
              <a:t>ethods – Banana-TAD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800" b="1" dirty="0"/>
              <a:t>M</a:t>
            </a:r>
            <a:r>
              <a:rPr lang="en-US" sz="2800" dirty="0"/>
              <a:t>etrics and CTCF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onsensus weight method</a:t>
            </a:r>
          </a:p>
          <a:p>
            <a:pPr marL="514350" indent="-457200">
              <a:buFont typeface="+mj-lt"/>
              <a:buAutoNum type="arabicPeriod"/>
            </a:pPr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R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esults</a:t>
            </a:r>
          </a:p>
          <a:p>
            <a:pPr marL="514350" indent="-457200">
              <a:buFont typeface="+mj-lt"/>
              <a:buAutoNum type="arabicPeriod"/>
            </a:pPr>
            <a:r>
              <a:rPr lang="en-US" sz="3200" b="1" dirty="0">
                <a:solidFill>
                  <a:schemeClr val="bg1">
                    <a:lumMod val="65000"/>
                  </a:schemeClr>
                </a:solidFill>
              </a:rPr>
              <a:t>C</a:t>
            </a:r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F9226-9000-435E-A1BD-6E28A6854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9957" r="899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22" y="3056998"/>
            <a:ext cx="4742878" cy="2660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AF291D-6CE8-42CC-B827-CAB5F8E2CFD6}"/>
              </a:ext>
            </a:extLst>
          </p:cNvPr>
          <p:cNvSpPr txBox="1"/>
          <p:nvPr/>
        </p:nvSpPr>
        <p:spPr>
          <a:xfrm>
            <a:off x="7573296" y="5827516"/>
            <a:ext cx="4763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The king of the fruits (and of TAD detection)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2AFBF2-A9EA-4C36-A013-C30A4047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GB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0787864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Custom 16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E199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17461</TotalTime>
  <Words>1978</Words>
  <Application>Microsoft Office PowerPoint</Application>
  <PresentationFormat>Widescreen</PresentationFormat>
  <Paragraphs>410</Paragraphs>
  <Slides>42</Slides>
  <Notes>42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Calibri</vt:lpstr>
      <vt:lpstr>Cambria Math</vt:lpstr>
      <vt:lpstr>Century Gothic</vt:lpstr>
      <vt:lpstr>Wingdings</vt:lpstr>
      <vt:lpstr>Wingdings 2</vt:lpstr>
      <vt:lpstr>Quotable</vt:lpstr>
      <vt:lpstr>MEET-EU SYMPOSIUM PRESENTATION  Banana-TAD:  A consensus TAD-calling method Algorithms and methods for improving TAD detection</vt:lpstr>
      <vt:lpstr>Table of contents</vt:lpstr>
      <vt:lpstr>Table of contents</vt:lpstr>
      <vt:lpstr>Introduction: Meet the team</vt:lpstr>
      <vt:lpstr>Introduction: Background</vt:lpstr>
      <vt:lpstr>Introduction: Motivations</vt:lpstr>
      <vt:lpstr>Introduction: Motivations</vt:lpstr>
      <vt:lpstr>Introduction: Motivations</vt:lpstr>
      <vt:lpstr>Table of contents</vt:lpstr>
      <vt:lpstr>Methods: Metrics and CTCF</vt:lpstr>
      <vt:lpstr>Methods: Metrics and CTCF</vt:lpstr>
      <vt:lpstr>Methods: Metrics and CTCF</vt:lpstr>
      <vt:lpstr>Methods: True Positive definition</vt:lpstr>
      <vt:lpstr>Methods: Metrics and CTCF</vt:lpstr>
      <vt:lpstr>Methods: Metrics and CTCF</vt:lpstr>
      <vt:lpstr>Methods: Metrics and CTCF</vt:lpstr>
      <vt:lpstr>Methods: Metrics and CTCF</vt:lpstr>
      <vt:lpstr>Table of contents</vt:lpstr>
      <vt:lpstr>Methods: Consensus weight method</vt:lpstr>
      <vt:lpstr>Methods: Consensus weight method</vt:lpstr>
      <vt:lpstr>Methods: Consensus weight method</vt:lpstr>
      <vt:lpstr>PowerPoint Presentation</vt:lpstr>
      <vt:lpstr>PowerPoint Presentation</vt:lpstr>
      <vt:lpstr>PowerPoint Presentation</vt:lpstr>
      <vt:lpstr>PowerPoint Presentation</vt:lpstr>
      <vt:lpstr>Table of contents</vt:lpstr>
      <vt:lpstr>Results: Based on our defined metrics</vt:lpstr>
      <vt:lpstr>Results: Relative to other metrics</vt:lpstr>
      <vt:lpstr>Results: Relative to other metrics</vt:lpstr>
      <vt:lpstr>Table of contents</vt:lpstr>
      <vt:lpstr>Conclusion: Overview</vt:lpstr>
      <vt:lpstr>Conclusion: Overview</vt:lpstr>
      <vt:lpstr>Conclusion: Overview</vt:lpstr>
      <vt:lpstr>Conclusion: Looking to the future</vt:lpstr>
      <vt:lpstr>Conclusion: Looking to the future</vt:lpstr>
      <vt:lpstr>Thank you!</vt:lpstr>
      <vt:lpstr>Thank you!</vt:lpstr>
      <vt:lpstr>DRAFT Results: Based on our defined metrics</vt:lpstr>
      <vt:lpstr>DRAFT Results: Based on our defined metrics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SGRNA STRUCTURE TO IMPROVE CRISPR-CAS9 KNOCKOUT EFFICIENCY</dc:title>
  <dc:creator>Yann ZHONG</dc:creator>
  <cp:lastModifiedBy>Yann ZHONG</cp:lastModifiedBy>
  <cp:revision>369</cp:revision>
  <dcterms:created xsi:type="dcterms:W3CDTF">2021-05-02T14:41:57Z</dcterms:created>
  <dcterms:modified xsi:type="dcterms:W3CDTF">2022-02-03T19:21:44Z</dcterms:modified>
</cp:coreProperties>
</file>